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21" r:id="rId2"/>
    <p:sldId id="256" r:id="rId3"/>
    <p:sldId id="270" r:id="rId4"/>
    <p:sldId id="269" r:id="rId5"/>
    <p:sldId id="336" r:id="rId6"/>
    <p:sldId id="267" r:id="rId7"/>
    <p:sldId id="259" r:id="rId8"/>
    <p:sldId id="337" r:id="rId9"/>
    <p:sldId id="268" r:id="rId10"/>
    <p:sldId id="261" r:id="rId11"/>
    <p:sldId id="326" r:id="rId12"/>
    <p:sldId id="327" r:id="rId13"/>
    <p:sldId id="328" r:id="rId14"/>
    <p:sldId id="329" r:id="rId15"/>
    <p:sldId id="330" r:id="rId16"/>
    <p:sldId id="275" r:id="rId17"/>
    <p:sldId id="332" r:id="rId18"/>
    <p:sldId id="333" r:id="rId19"/>
    <p:sldId id="334" r:id="rId20"/>
    <p:sldId id="331" r:id="rId21"/>
    <p:sldId id="317" r:id="rId22"/>
    <p:sldId id="335" r:id="rId23"/>
    <p:sldId id="314" r:id="rId24"/>
    <p:sldId id="33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BEE8"/>
    <a:srgbClr val="5BA0E8"/>
    <a:srgbClr val="3186EC"/>
    <a:srgbClr val="8EBAEA"/>
    <a:srgbClr val="7EDCE9"/>
    <a:srgbClr val="F2C9E8"/>
    <a:srgbClr val="F2C7D0"/>
    <a:srgbClr val="E7CAF1"/>
    <a:srgbClr val="F4F4D5"/>
    <a:srgbClr val="E9F8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20" autoAdjust="0"/>
    <p:restoredTop sz="95327" autoAdjust="0"/>
  </p:normalViewPr>
  <p:slideViewPr>
    <p:cSldViewPr snapToGrid="0">
      <p:cViewPr varScale="1">
        <p:scale>
          <a:sx n="124" d="100"/>
          <a:sy n="124" d="100"/>
        </p:scale>
        <p:origin x="56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59321A-8650-C541-8327-A370242B3B9A}" type="doc">
      <dgm:prSet loTypeId="urn:microsoft.com/office/officeart/2005/8/layout/vProcess5" loCatId="" qsTypeId="urn:microsoft.com/office/officeart/2005/8/quickstyle/3d1" qsCatId="3D" csTypeId="urn:microsoft.com/office/officeart/2005/8/colors/accent2_4" csCatId="accent2" phldr="1"/>
      <dgm:spPr/>
      <dgm:t>
        <a:bodyPr/>
        <a:lstStyle/>
        <a:p>
          <a:endParaRPr lang="en-GB"/>
        </a:p>
      </dgm:t>
    </dgm:pt>
    <dgm:pt modelId="{3F41969A-3AA1-CD4A-8E70-465DEDE5EBF1}">
      <dgm:prSet phldrT="[Text]"/>
      <dgm:spPr/>
      <dgm:t>
        <a:bodyPr/>
        <a:lstStyle/>
        <a:p>
          <a:r>
            <a:rPr lang="en-GB" dirty="0"/>
            <a:t>Chapter 1: Introduction</a:t>
          </a:r>
        </a:p>
      </dgm:t>
    </dgm:pt>
    <dgm:pt modelId="{BC9DA6AD-A49E-FC4A-823F-0C622E30741F}" type="parTrans" cxnId="{F2E8A90F-A91A-4344-B4CC-1D9DE020232C}">
      <dgm:prSet/>
      <dgm:spPr/>
      <dgm:t>
        <a:bodyPr/>
        <a:lstStyle/>
        <a:p>
          <a:endParaRPr lang="en-GB"/>
        </a:p>
      </dgm:t>
    </dgm:pt>
    <dgm:pt modelId="{D08D129E-2E5B-A24D-9330-B52E7584FDF2}" type="sibTrans" cxnId="{F2E8A90F-A91A-4344-B4CC-1D9DE020232C}">
      <dgm:prSet/>
      <dgm:spPr/>
      <dgm:t>
        <a:bodyPr/>
        <a:lstStyle/>
        <a:p>
          <a:endParaRPr lang="en-GB"/>
        </a:p>
      </dgm:t>
    </dgm:pt>
    <dgm:pt modelId="{B83A9905-ABEE-F845-916B-2727F3412323}">
      <dgm:prSet phldrT="[Text]"/>
      <dgm:spPr/>
      <dgm:t>
        <a:bodyPr/>
        <a:lstStyle/>
        <a:p>
          <a:r>
            <a:rPr lang="en-GB" dirty="0"/>
            <a:t>Chapter 2: Literature Review</a:t>
          </a:r>
        </a:p>
      </dgm:t>
    </dgm:pt>
    <dgm:pt modelId="{B1B22D1F-2376-F74D-BB54-D2724596538E}" type="parTrans" cxnId="{3002C1A3-595B-FE41-9027-962ECDE1F8F5}">
      <dgm:prSet/>
      <dgm:spPr/>
      <dgm:t>
        <a:bodyPr/>
        <a:lstStyle/>
        <a:p>
          <a:endParaRPr lang="en-GB"/>
        </a:p>
      </dgm:t>
    </dgm:pt>
    <dgm:pt modelId="{54D260B5-0888-B644-85B0-D00274586D0C}" type="sibTrans" cxnId="{3002C1A3-595B-FE41-9027-962ECDE1F8F5}">
      <dgm:prSet/>
      <dgm:spPr/>
      <dgm:t>
        <a:bodyPr/>
        <a:lstStyle/>
        <a:p>
          <a:endParaRPr lang="en-GB"/>
        </a:p>
      </dgm:t>
    </dgm:pt>
    <dgm:pt modelId="{D39831D9-4074-C14E-B838-9D02D56F6A50}">
      <dgm:prSet phldrT="[Text]"/>
      <dgm:spPr/>
      <dgm:t>
        <a:bodyPr/>
        <a:lstStyle/>
        <a:p>
          <a:r>
            <a:rPr lang="en-GB" dirty="0"/>
            <a:t>Chapter 3: Research Methodology</a:t>
          </a:r>
        </a:p>
      </dgm:t>
    </dgm:pt>
    <dgm:pt modelId="{61ABEBC6-B25D-E04A-BFF0-2FD0592D4522}" type="parTrans" cxnId="{6FC29AE3-4B7A-674D-B2C9-C7AA3F9582C5}">
      <dgm:prSet/>
      <dgm:spPr/>
      <dgm:t>
        <a:bodyPr/>
        <a:lstStyle/>
        <a:p>
          <a:endParaRPr lang="en-GB"/>
        </a:p>
      </dgm:t>
    </dgm:pt>
    <dgm:pt modelId="{CF2C9FEC-8E49-6641-9A16-4393A9BE3ABF}" type="sibTrans" cxnId="{6FC29AE3-4B7A-674D-B2C9-C7AA3F9582C5}">
      <dgm:prSet/>
      <dgm:spPr/>
      <dgm:t>
        <a:bodyPr/>
        <a:lstStyle/>
        <a:p>
          <a:endParaRPr lang="en-GB"/>
        </a:p>
      </dgm:t>
    </dgm:pt>
    <dgm:pt modelId="{7D0052DB-2E9A-1F41-8BD8-B9621F686115}">
      <dgm:prSet phldrT="[Text]"/>
      <dgm:spPr/>
      <dgm:t>
        <a:bodyPr/>
        <a:lstStyle/>
        <a:p>
          <a:r>
            <a:rPr lang="en-GB" dirty="0"/>
            <a:t>Chapter 4: Results &amp; Discussion</a:t>
          </a:r>
        </a:p>
      </dgm:t>
    </dgm:pt>
    <dgm:pt modelId="{64D1A07F-30D7-8D46-86D2-24F49C2A5720}" type="parTrans" cxnId="{41AAC8AD-0411-1443-B85D-970A59065638}">
      <dgm:prSet/>
      <dgm:spPr/>
      <dgm:t>
        <a:bodyPr/>
        <a:lstStyle/>
        <a:p>
          <a:endParaRPr lang="en-GB"/>
        </a:p>
      </dgm:t>
    </dgm:pt>
    <dgm:pt modelId="{ECD25DF5-58D7-8942-88F0-65EDCBFE8259}" type="sibTrans" cxnId="{41AAC8AD-0411-1443-B85D-970A59065638}">
      <dgm:prSet/>
      <dgm:spPr/>
      <dgm:t>
        <a:bodyPr/>
        <a:lstStyle/>
        <a:p>
          <a:endParaRPr lang="en-GB"/>
        </a:p>
      </dgm:t>
    </dgm:pt>
    <dgm:pt modelId="{94F2C09D-1DBE-E34D-8D50-4B9F5B429D6E}">
      <dgm:prSet phldrT="[Text]"/>
      <dgm:spPr/>
      <dgm:t>
        <a:bodyPr/>
        <a:lstStyle/>
        <a:p>
          <a:r>
            <a:rPr lang="en-GB" dirty="0"/>
            <a:t>Chapter 5: Conclusion &amp; Recommendation</a:t>
          </a:r>
        </a:p>
      </dgm:t>
    </dgm:pt>
    <dgm:pt modelId="{9074C1D0-8825-834D-B673-0AAE7F0D3605}" type="parTrans" cxnId="{B9872347-E353-DA4A-8B44-8726678BCBA6}">
      <dgm:prSet/>
      <dgm:spPr/>
      <dgm:t>
        <a:bodyPr/>
        <a:lstStyle/>
        <a:p>
          <a:endParaRPr lang="en-GB"/>
        </a:p>
      </dgm:t>
    </dgm:pt>
    <dgm:pt modelId="{18F30A7B-971B-9D4E-B3F8-420DF200EEAA}" type="sibTrans" cxnId="{B9872347-E353-DA4A-8B44-8726678BCBA6}">
      <dgm:prSet/>
      <dgm:spPr/>
      <dgm:t>
        <a:bodyPr/>
        <a:lstStyle/>
        <a:p>
          <a:endParaRPr lang="en-GB"/>
        </a:p>
      </dgm:t>
    </dgm:pt>
    <dgm:pt modelId="{3220B2B1-D8A0-2940-9A0C-219D97176893}" type="pres">
      <dgm:prSet presAssocID="{FB59321A-8650-C541-8327-A370242B3B9A}" presName="outerComposite" presStyleCnt="0">
        <dgm:presLayoutVars>
          <dgm:chMax val="5"/>
          <dgm:dir/>
          <dgm:resizeHandles val="exact"/>
        </dgm:presLayoutVars>
      </dgm:prSet>
      <dgm:spPr/>
    </dgm:pt>
    <dgm:pt modelId="{8F01AB4C-0A79-ED44-90DE-7AA30B786A33}" type="pres">
      <dgm:prSet presAssocID="{FB59321A-8650-C541-8327-A370242B3B9A}" presName="dummyMaxCanvas" presStyleCnt="0">
        <dgm:presLayoutVars/>
      </dgm:prSet>
      <dgm:spPr/>
    </dgm:pt>
    <dgm:pt modelId="{C039041D-7079-DB44-815A-3F1957FA2371}" type="pres">
      <dgm:prSet presAssocID="{FB59321A-8650-C541-8327-A370242B3B9A}" presName="FiveNodes_1" presStyleLbl="node1" presStyleIdx="0" presStyleCnt="5">
        <dgm:presLayoutVars>
          <dgm:bulletEnabled val="1"/>
        </dgm:presLayoutVars>
      </dgm:prSet>
      <dgm:spPr/>
    </dgm:pt>
    <dgm:pt modelId="{D49A4C9D-4D9C-BF46-B1F0-72416B4B4048}" type="pres">
      <dgm:prSet presAssocID="{FB59321A-8650-C541-8327-A370242B3B9A}" presName="FiveNodes_2" presStyleLbl="node1" presStyleIdx="1" presStyleCnt="5">
        <dgm:presLayoutVars>
          <dgm:bulletEnabled val="1"/>
        </dgm:presLayoutVars>
      </dgm:prSet>
      <dgm:spPr/>
    </dgm:pt>
    <dgm:pt modelId="{63B71CE2-5C66-9845-B085-B869ECB08771}" type="pres">
      <dgm:prSet presAssocID="{FB59321A-8650-C541-8327-A370242B3B9A}" presName="FiveNodes_3" presStyleLbl="node1" presStyleIdx="2" presStyleCnt="5">
        <dgm:presLayoutVars>
          <dgm:bulletEnabled val="1"/>
        </dgm:presLayoutVars>
      </dgm:prSet>
      <dgm:spPr/>
    </dgm:pt>
    <dgm:pt modelId="{8C51FD66-F5D4-B84E-9DB4-E1F0D2A6386A}" type="pres">
      <dgm:prSet presAssocID="{FB59321A-8650-C541-8327-A370242B3B9A}" presName="FiveNodes_4" presStyleLbl="node1" presStyleIdx="3" presStyleCnt="5">
        <dgm:presLayoutVars>
          <dgm:bulletEnabled val="1"/>
        </dgm:presLayoutVars>
      </dgm:prSet>
      <dgm:spPr/>
    </dgm:pt>
    <dgm:pt modelId="{3E5486E8-D8A6-2F46-BF55-0AF0D9AE1A33}" type="pres">
      <dgm:prSet presAssocID="{FB59321A-8650-C541-8327-A370242B3B9A}" presName="FiveNodes_5" presStyleLbl="node1" presStyleIdx="4" presStyleCnt="5">
        <dgm:presLayoutVars>
          <dgm:bulletEnabled val="1"/>
        </dgm:presLayoutVars>
      </dgm:prSet>
      <dgm:spPr/>
    </dgm:pt>
    <dgm:pt modelId="{46384229-AF4F-9F45-A1DC-E18ECE3F8428}" type="pres">
      <dgm:prSet presAssocID="{FB59321A-8650-C541-8327-A370242B3B9A}" presName="FiveConn_1-2" presStyleLbl="fgAccFollowNode1" presStyleIdx="0" presStyleCnt="4">
        <dgm:presLayoutVars>
          <dgm:bulletEnabled val="1"/>
        </dgm:presLayoutVars>
      </dgm:prSet>
      <dgm:spPr/>
    </dgm:pt>
    <dgm:pt modelId="{C97B3C9D-51A3-CF46-94E0-ABEEC9F31473}" type="pres">
      <dgm:prSet presAssocID="{FB59321A-8650-C541-8327-A370242B3B9A}" presName="FiveConn_2-3" presStyleLbl="fgAccFollowNode1" presStyleIdx="1" presStyleCnt="4">
        <dgm:presLayoutVars>
          <dgm:bulletEnabled val="1"/>
        </dgm:presLayoutVars>
      </dgm:prSet>
      <dgm:spPr/>
    </dgm:pt>
    <dgm:pt modelId="{C2F851D9-327F-C645-B166-D837EEA0E8DF}" type="pres">
      <dgm:prSet presAssocID="{FB59321A-8650-C541-8327-A370242B3B9A}" presName="FiveConn_3-4" presStyleLbl="fgAccFollowNode1" presStyleIdx="2" presStyleCnt="4">
        <dgm:presLayoutVars>
          <dgm:bulletEnabled val="1"/>
        </dgm:presLayoutVars>
      </dgm:prSet>
      <dgm:spPr/>
    </dgm:pt>
    <dgm:pt modelId="{E0106A0C-E1DD-1A47-94AF-D3DB10A9EE46}" type="pres">
      <dgm:prSet presAssocID="{FB59321A-8650-C541-8327-A370242B3B9A}" presName="FiveConn_4-5" presStyleLbl="fgAccFollowNode1" presStyleIdx="3" presStyleCnt="4">
        <dgm:presLayoutVars>
          <dgm:bulletEnabled val="1"/>
        </dgm:presLayoutVars>
      </dgm:prSet>
      <dgm:spPr/>
    </dgm:pt>
    <dgm:pt modelId="{19AB6D94-0FB5-244F-AC45-9F4D0C3C452E}" type="pres">
      <dgm:prSet presAssocID="{FB59321A-8650-C541-8327-A370242B3B9A}" presName="FiveNodes_1_text" presStyleLbl="node1" presStyleIdx="4" presStyleCnt="5">
        <dgm:presLayoutVars>
          <dgm:bulletEnabled val="1"/>
        </dgm:presLayoutVars>
      </dgm:prSet>
      <dgm:spPr/>
    </dgm:pt>
    <dgm:pt modelId="{E049EC32-2FF5-E64C-B07D-2E683AD3C444}" type="pres">
      <dgm:prSet presAssocID="{FB59321A-8650-C541-8327-A370242B3B9A}" presName="FiveNodes_2_text" presStyleLbl="node1" presStyleIdx="4" presStyleCnt="5">
        <dgm:presLayoutVars>
          <dgm:bulletEnabled val="1"/>
        </dgm:presLayoutVars>
      </dgm:prSet>
      <dgm:spPr/>
    </dgm:pt>
    <dgm:pt modelId="{529752CA-E08A-AF42-9ABD-5C9CBBCB577B}" type="pres">
      <dgm:prSet presAssocID="{FB59321A-8650-C541-8327-A370242B3B9A}" presName="FiveNodes_3_text" presStyleLbl="node1" presStyleIdx="4" presStyleCnt="5">
        <dgm:presLayoutVars>
          <dgm:bulletEnabled val="1"/>
        </dgm:presLayoutVars>
      </dgm:prSet>
      <dgm:spPr/>
    </dgm:pt>
    <dgm:pt modelId="{1C45CC85-E5A4-3047-85FA-8078D403947F}" type="pres">
      <dgm:prSet presAssocID="{FB59321A-8650-C541-8327-A370242B3B9A}" presName="FiveNodes_4_text" presStyleLbl="node1" presStyleIdx="4" presStyleCnt="5">
        <dgm:presLayoutVars>
          <dgm:bulletEnabled val="1"/>
        </dgm:presLayoutVars>
      </dgm:prSet>
      <dgm:spPr/>
    </dgm:pt>
    <dgm:pt modelId="{03809FFE-5349-3248-A40B-A10E98CC4C4B}" type="pres">
      <dgm:prSet presAssocID="{FB59321A-8650-C541-8327-A370242B3B9A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F2E8A90F-A91A-4344-B4CC-1D9DE020232C}" srcId="{FB59321A-8650-C541-8327-A370242B3B9A}" destId="{3F41969A-3AA1-CD4A-8E70-465DEDE5EBF1}" srcOrd="0" destOrd="0" parTransId="{BC9DA6AD-A49E-FC4A-823F-0C622E30741F}" sibTransId="{D08D129E-2E5B-A24D-9330-B52E7584FDF2}"/>
    <dgm:cxn modelId="{581BA92F-0672-644B-B63B-B420C15B2C26}" type="presOf" srcId="{3F41969A-3AA1-CD4A-8E70-465DEDE5EBF1}" destId="{19AB6D94-0FB5-244F-AC45-9F4D0C3C452E}" srcOrd="1" destOrd="0" presId="urn:microsoft.com/office/officeart/2005/8/layout/vProcess5"/>
    <dgm:cxn modelId="{68ABB93A-2A6E-7844-8B7C-8252038380A4}" type="presOf" srcId="{7D0052DB-2E9A-1F41-8BD8-B9621F686115}" destId="{1C45CC85-E5A4-3047-85FA-8078D403947F}" srcOrd="1" destOrd="0" presId="urn:microsoft.com/office/officeart/2005/8/layout/vProcess5"/>
    <dgm:cxn modelId="{B9872347-E353-DA4A-8B44-8726678BCBA6}" srcId="{FB59321A-8650-C541-8327-A370242B3B9A}" destId="{94F2C09D-1DBE-E34D-8D50-4B9F5B429D6E}" srcOrd="4" destOrd="0" parTransId="{9074C1D0-8825-834D-B673-0AAE7F0D3605}" sibTransId="{18F30A7B-971B-9D4E-B3F8-420DF200EEAA}"/>
    <dgm:cxn modelId="{01896054-8319-FF42-813E-2074037BE996}" type="presOf" srcId="{B83A9905-ABEE-F845-916B-2727F3412323}" destId="{D49A4C9D-4D9C-BF46-B1F0-72416B4B4048}" srcOrd="0" destOrd="0" presId="urn:microsoft.com/office/officeart/2005/8/layout/vProcess5"/>
    <dgm:cxn modelId="{A13FFE57-1E0B-984D-9463-21F029839A49}" type="presOf" srcId="{D39831D9-4074-C14E-B838-9D02D56F6A50}" destId="{63B71CE2-5C66-9845-B085-B869ECB08771}" srcOrd="0" destOrd="0" presId="urn:microsoft.com/office/officeart/2005/8/layout/vProcess5"/>
    <dgm:cxn modelId="{1F79C360-1D80-D346-8A50-07DE75025C08}" type="presOf" srcId="{94F2C09D-1DBE-E34D-8D50-4B9F5B429D6E}" destId="{3E5486E8-D8A6-2F46-BF55-0AF0D9AE1A33}" srcOrd="0" destOrd="0" presId="urn:microsoft.com/office/officeart/2005/8/layout/vProcess5"/>
    <dgm:cxn modelId="{2AA11B7E-42A2-654C-ABCA-7DC7BF8B714C}" type="presOf" srcId="{FB59321A-8650-C541-8327-A370242B3B9A}" destId="{3220B2B1-D8A0-2940-9A0C-219D97176893}" srcOrd="0" destOrd="0" presId="urn:microsoft.com/office/officeart/2005/8/layout/vProcess5"/>
    <dgm:cxn modelId="{F0474882-ED57-7049-AE0D-DC996FEDE16E}" type="presOf" srcId="{B83A9905-ABEE-F845-916B-2727F3412323}" destId="{E049EC32-2FF5-E64C-B07D-2E683AD3C444}" srcOrd="1" destOrd="0" presId="urn:microsoft.com/office/officeart/2005/8/layout/vProcess5"/>
    <dgm:cxn modelId="{3002C1A3-595B-FE41-9027-962ECDE1F8F5}" srcId="{FB59321A-8650-C541-8327-A370242B3B9A}" destId="{B83A9905-ABEE-F845-916B-2727F3412323}" srcOrd="1" destOrd="0" parTransId="{B1B22D1F-2376-F74D-BB54-D2724596538E}" sibTransId="{54D260B5-0888-B644-85B0-D00274586D0C}"/>
    <dgm:cxn modelId="{92E0F4AB-EECB-D347-9382-C6EBBDC8E31E}" type="presOf" srcId="{ECD25DF5-58D7-8942-88F0-65EDCBFE8259}" destId="{E0106A0C-E1DD-1A47-94AF-D3DB10A9EE46}" srcOrd="0" destOrd="0" presId="urn:microsoft.com/office/officeart/2005/8/layout/vProcess5"/>
    <dgm:cxn modelId="{41AAC8AD-0411-1443-B85D-970A59065638}" srcId="{FB59321A-8650-C541-8327-A370242B3B9A}" destId="{7D0052DB-2E9A-1F41-8BD8-B9621F686115}" srcOrd="3" destOrd="0" parTransId="{64D1A07F-30D7-8D46-86D2-24F49C2A5720}" sibTransId="{ECD25DF5-58D7-8942-88F0-65EDCBFE8259}"/>
    <dgm:cxn modelId="{21BCCBBC-9D26-7A48-BEFF-42E97BE0064A}" type="presOf" srcId="{CF2C9FEC-8E49-6641-9A16-4393A9BE3ABF}" destId="{C2F851D9-327F-C645-B166-D837EEA0E8DF}" srcOrd="0" destOrd="0" presId="urn:microsoft.com/office/officeart/2005/8/layout/vProcess5"/>
    <dgm:cxn modelId="{8AB9BBC9-AD09-DF40-8428-EB26A7971333}" type="presOf" srcId="{54D260B5-0888-B644-85B0-D00274586D0C}" destId="{C97B3C9D-51A3-CF46-94E0-ABEEC9F31473}" srcOrd="0" destOrd="0" presId="urn:microsoft.com/office/officeart/2005/8/layout/vProcess5"/>
    <dgm:cxn modelId="{967C16CD-56BF-AE49-9898-83BB75318924}" type="presOf" srcId="{94F2C09D-1DBE-E34D-8D50-4B9F5B429D6E}" destId="{03809FFE-5349-3248-A40B-A10E98CC4C4B}" srcOrd="1" destOrd="0" presId="urn:microsoft.com/office/officeart/2005/8/layout/vProcess5"/>
    <dgm:cxn modelId="{963A98DC-D56D-9F4B-B2B0-DB6A81D4A562}" type="presOf" srcId="{7D0052DB-2E9A-1F41-8BD8-B9621F686115}" destId="{8C51FD66-F5D4-B84E-9DB4-E1F0D2A6386A}" srcOrd="0" destOrd="0" presId="urn:microsoft.com/office/officeart/2005/8/layout/vProcess5"/>
    <dgm:cxn modelId="{6FC29AE3-4B7A-674D-B2C9-C7AA3F9582C5}" srcId="{FB59321A-8650-C541-8327-A370242B3B9A}" destId="{D39831D9-4074-C14E-B838-9D02D56F6A50}" srcOrd="2" destOrd="0" parTransId="{61ABEBC6-B25D-E04A-BFF0-2FD0592D4522}" sibTransId="{CF2C9FEC-8E49-6641-9A16-4393A9BE3ABF}"/>
    <dgm:cxn modelId="{32F384E6-90AD-9546-B613-49E64D99913C}" type="presOf" srcId="{3F41969A-3AA1-CD4A-8E70-465DEDE5EBF1}" destId="{C039041D-7079-DB44-815A-3F1957FA2371}" srcOrd="0" destOrd="0" presId="urn:microsoft.com/office/officeart/2005/8/layout/vProcess5"/>
    <dgm:cxn modelId="{6C1C8CEA-BFEA-754B-90DF-50E63DA0A810}" type="presOf" srcId="{D08D129E-2E5B-A24D-9330-B52E7584FDF2}" destId="{46384229-AF4F-9F45-A1DC-E18ECE3F8428}" srcOrd="0" destOrd="0" presId="urn:microsoft.com/office/officeart/2005/8/layout/vProcess5"/>
    <dgm:cxn modelId="{ADD5E2FD-C275-BC47-BDAA-DF89FDEB8614}" type="presOf" srcId="{D39831D9-4074-C14E-B838-9D02D56F6A50}" destId="{529752CA-E08A-AF42-9ABD-5C9CBBCB577B}" srcOrd="1" destOrd="0" presId="urn:microsoft.com/office/officeart/2005/8/layout/vProcess5"/>
    <dgm:cxn modelId="{CDE9D3FF-92C1-9144-983E-0A58C23926BB}" type="presParOf" srcId="{3220B2B1-D8A0-2940-9A0C-219D97176893}" destId="{8F01AB4C-0A79-ED44-90DE-7AA30B786A33}" srcOrd="0" destOrd="0" presId="urn:microsoft.com/office/officeart/2005/8/layout/vProcess5"/>
    <dgm:cxn modelId="{09B0337F-35B4-884B-A391-568D37414678}" type="presParOf" srcId="{3220B2B1-D8A0-2940-9A0C-219D97176893}" destId="{C039041D-7079-DB44-815A-3F1957FA2371}" srcOrd="1" destOrd="0" presId="urn:microsoft.com/office/officeart/2005/8/layout/vProcess5"/>
    <dgm:cxn modelId="{65D84B88-2478-6F4D-ABDB-A2C0AB9C4206}" type="presParOf" srcId="{3220B2B1-D8A0-2940-9A0C-219D97176893}" destId="{D49A4C9D-4D9C-BF46-B1F0-72416B4B4048}" srcOrd="2" destOrd="0" presId="urn:microsoft.com/office/officeart/2005/8/layout/vProcess5"/>
    <dgm:cxn modelId="{E5438659-76A7-B147-9A66-CB42C194CFE4}" type="presParOf" srcId="{3220B2B1-D8A0-2940-9A0C-219D97176893}" destId="{63B71CE2-5C66-9845-B085-B869ECB08771}" srcOrd="3" destOrd="0" presId="urn:microsoft.com/office/officeart/2005/8/layout/vProcess5"/>
    <dgm:cxn modelId="{F5CB8EEA-84E2-D344-8C13-D70AB9784483}" type="presParOf" srcId="{3220B2B1-D8A0-2940-9A0C-219D97176893}" destId="{8C51FD66-F5D4-B84E-9DB4-E1F0D2A6386A}" srcOrd="4" destOrd="0" presId="urn:microsoft.com/office/officeart/2005/8/layout/vProcess5"/>
    <dgm:cxn modelId="{64E3A158-AEDE-434E-BA49-837F21AF4067}" type="presParOf" srcId="{3220B2B1-D8A0-2940-9A0C-219D97176893}" destId="{3E5486E8-D8A6-2F46-BF55-0AF0D9AE1A33}" srcOrd="5" destOrd="0" presId="urn:microsoft.com/office/officeart/2005/8/layout/vProcess5"/>
    <dgm:cxn modelId="{FB2BE894-FD31-024B-8036-697E6B418499}" type="presParOf" srcId="{3220B2B1-D8A0-2940-9A0C-219D97176893}" destId="{46384229-AF4F-9F45-A1DC-E18ECE3F8428}" srcOrd="6" destOrd="0" presId="urn:microsoft.com/office/officeart/2005/8/layout/vProcess5"/>
    <dgm:cxn modelId="{4793AD90-617F-654C-9B48-03E568D70FF2}" type="presParOf" srcId="{3220B2B1-D8A0-2940-9A0C-219D97176893}" destId="{C97B3C9D-51A3-CF46-94E0-ABEEC9F31473}" srcOrd="7" destOrd="0" presId="urn:microsoft.com/office/officeart/2005/8/layout/vProcess5"/>
    <dgm:cxn modelId="{E0038A44-2812-1D4A-A0C9-DF0028BA66BA}" type="presParOf" srcId="{3220B2B1-D8A0-2940-9A0C-219D97176893}" destId="{C2F851D9-327F-C645-B166-D837EEA0E8DF}" srcOrd="8" destOrd="0" presId="urn:microsoft.com/office/officeart/2005/8/layout/vProcess5"/>
    <dgm:cxn modelId="{4FB99D5D-36BF-EF47-A165-9F06A8AB9D55}" type="presParOf" srcId="{3220B2B1-D8A0-2940-9A0C-219D97176893}" destId="{E0106A0C-E1DD-1A47-94AF-D3DB10A9EE46}" srcOrd="9" destOrd="0" presId="urn:microsoft.com/office/officeart/2005/8/layout/vProcess5"/>
    <dgm:cxn modelId="{15D2E8A3-B513-2C45-BF56-0BCF3284C7EF}" type="presParOf" srcId="{3220B2B1-D8A0-2940-9A0C-219D97176893}" destId="{19AB6D94-0FB5-244F-AC45-9F4D0C3C452E}" srcOrd="10" destOrd="0" presId="urn:microsoft.com/office/officeart/2005/8/layout/vProcess5"/>
    <dgm:cxn modelId="{F9B77676-5083-B84D-9ED0-82E69F5DAC87}" type="presParOf" srcId="{3220B2B1-D8A0-2940-9A0C-219D97176893}" destId="{E049EC32-2FF5-E64C-B07D-2E683AD3C444}" srcOrd="11" destOrd="0" presId="urn:microsoft.com/office/officeart/2005/8/layout/vProcess5"/>
    <dgm:cxn modelId="{B21EDD23-8BFE-CB4B-867C-890E732F5A12}" type="presParOf" srcId="{3220B2B1-D8A0-2940-9A0C-219D97176893}" destId="{529752CA-E08A-AF42-9ABD-5C9CBBCB577B}" srcOrd="12" destOrd="0" presId="urn:microsoft.com/office/officeart/2005/8/layout/vProcess5"/>
    <dgm:cxn modelId="{A5AFFDE4-79D6-A041-BCF4-2C1DAEE15D67}" type="presParOf" srcId="{3220B2B1-D8A0-2940-9A0C-219D97176893}" destId="{1C45CC85-E5A4-3047-85FA-8078D403947F}" srcOrd="13" destOrd="0" presId="urn:microsoft.com/office/officeart/2005/8/layout/vProcess5"/>
    <dgm:cxn modelId="{306393CE-A59E-9D4E-A17D-2041A0337330}" type="presParOf" srcId="{3220B2B1-D8A0-2940-9A0C-219D97176893}" destId="{03809FFE-5349-3248-A40B-A10E98CC4C4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9041D-7079-DB44-815A-3F1957FA2371}">
      <dsp:nvSpPr>
        <dsp:cNvPr id="0" name=""/>
        <dsp:cNvSpPr/>
      </dsp:nvSpPr>
      <dsp:spPr>
        <a:xfrm>
          <a:off x="0" y="0"/>
          <a:ext cx="6381495" cy="8619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Chapter 1: Introduction</a:t>
          </a:r>
        </a:p>
      </dsp:txBody>
      <dsp:txXfrm>
        <a:off x="25245" y="25245"/>
        <a:ext cx="5350559" cy="811440"/>
      </dsp:txXfrm>
    </dsp:sp>
    <dsp:sp modelId="{D49A4C9D-4D9C-BF46-B1F0-72416B4B4048}">
      <dsp:nvSpPr>
        <dsp:cNvPr id="0" name=""/>
        <dsp:cNvSpPr/>
      </dsp:nvSpPr>
      <dsp:spPr>
        <a:xfrm>
          <a:off x="476540" y="981643"/>
          <a:ext cx="6381495" cy="8619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50000"/>
                <a:hueOff val="-101280"/>
                <a:satOff val="-19386"/>
                <a:lumOff val="221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-101280"/>
                <a:satOff val="-19386"/>
                <a:lumOff val="221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-101280"/>
                <a:satOff val="-19386"/>
                <a:lumOff val="221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Chapter 2: Literature Review</a:t>
          </a:r>
        </a:p>
      </dsp:txBody>
      <dsp:txXfrm>
        <a:off x="501785" y="1006888"/>
        <a:ext cx="5294210" cy="811440"/>
      </dsp:txXfrm>
    </dsp:sp>
    <dsp:sp modelId="{63B71CE2-5C66-9845-B085-B869ECB08771}">
      <dsp:nvSpPr>
        <dsp:cNvPr id="0" name=""/>
        <dsp:cNvSpPr/>
      </dsp:nvSpPr>
      <dsp:spPr>
        <a:xfrm>
          <a:off x="953080" y="1963287"/>
          <a:ext cx="6381495" cy="8619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50000"/>
                <a:hueOff val="-202559"/>
                <a:satOff val="-38772"/>
                <a:lumOff val="4421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-202559"/>
                <a:satOff val="-38772"/>
                <a:lumOff val="4421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-202559"/>
                <a:satOff val="-38772"/>
                <a:lumOff val="4421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Chapter 3: Research Methodology</a:t>
          </a:r>
        </a:p>
      </dsp:txBody>
      <dsp:txXfrm>
        <a:off x="978325" y="1988532"/>
        <a:ext cx="5294210" cy="811440"/>
      </dsp:txXfrm>
    </dsp:sp>
    <dsp:sp modelId="{8C51FD66-F5D4-B84E-9DB4-E1F0D2A6386A}">
      <dsp:nvSpPr>
        <dsp:cNvPr id="0" name=""/>
        <dsp:cNvSpPr/>
      </dsp:nvSpPr>
      <dsp:spPr>
        <a:xfrm>
          <a:off x="1429620" y="2944930"/>
          <a:ext cx="6381495" cy="8619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50000"/>
                <a:hueOff val="-202559"/>
                <a:satOff val="-38772"/>
                <a:lumOff val="4421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-202559"/>
                <a:satOff val="-38772"/>
                <a:lumOff val="4421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-202559"/>
                <a:satOff val="-38772"/>
                <a:lumOff val="4421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Chapter 4: Results &amp; Discussion</a:t>
          </a:r>
        </a:p>
      </dsp:txBody>
      <dsp:txXfrm>
        <a:off x="1454865" y="2970175"/>
        <a:ext cx="5294210" cy="811440"/>
      </dsp:txXfrm>
    </dsp:sp>
    <dsp:sp modelId="{3E5486E8-D8A6-2F46-BF55-0AF0D9AE1A33}">
      <dsp:nvSpPr>
        <dsp:cNvPr id="0" name=""/>
        <dsp:cNvSpPr/>
      </dsp:nvSpPr>
      <dsp:spPr>
        <a:xfrm>
          <a:off x="1906161" y="3926574"/>
          <a:ext cx="6381495" cy="8619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50000"/>
                <a:hueOff val="-101280"/>
                <a:satOff val="-19386"/>
                <a:lumOff val="221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-101280"/>
                <a:satOff val="-19386"/>
                <a:lumOff val="221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-101280"/>
                <a:satOff val="-19386"/>
                <a:lumOff val="221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Chapter 5: Conclusion &amp; Recommendation</a:t>
          </a:r>
        </a:p>
      </dsp:txBody>
      <dsp:txXfrm>
        <a:off x="1931406" y="3951819"/>
        <a:ext cx="5294210" cy="811440"/>
      </dsp:txXfrm>
    </dsp:sp>
    <dsp:sp modelId="{46384229-AF4F-9F45-A1DC-E18ECE3F8428}">
      <dsp:nvSpPr>
        <dsp:cNvPr id="0" name=""/>
        <dsp:cNvSpPr/>
      </dsp:nvSpPr>
      <dsp:spPr>
        <a:xfrm>
          <a:off x="5821240" y="629688"/>
          <a:ext cx="560255" cy="56025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5947297" y="629688"/>
        <a:ext cx="308141" cy="421592"/>
      </dsp:txXfrm>
    </dsp:sp>
    <dsp:sp modelId="{C97B3C9D-51A3-CF46-94E0-ABEEC9F31473}">
      <dsp:nvSpPr>
        <dsp:cNvPr id="0" name=""/>
        <dsp:cNvSpPr/>
      </dsp:nvSpPr>
      <dsp:spPr>
        <a:xfrm>
          <a:off x="6297781" y="1611331"/>
          <a:ext cx="560255" cy="56025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6423838" y="1611331"/>
        <a:ext cx="308141" cy="421592"/>
      </dsp:txXfrm>
    </dsp:sp>
    <dsp:sp modelId="{C2F851D9-327F-C645-B166-D837EEA0E8DF}">
      <dsp:nvSpPr>
        <dsp:cNvPr id="0" name=""/>
        <dsp:cNvSpPr/>
      </dsp:nvSpPr>
      <dsp:spPr>
        <a:xfrm>
          <a:off x="6774321" y="2578609"/>
          <a:ext cx="560255" cy="56025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6900378" y="2578609"/>
        <a:ext cx="308141" cy="421592"/>
      </dsp:txXfrm>
    </dsp:sp>
    <dsp:sp modelId="{E0106A0C-E1DD-1A47-94AF-D3DB10A9EE46}">
      <dsp:nvSpPr>
        <dsp:cNvPr id="0" name=""/>
        <dsp:cNvSpPr/>
      </dsp:nvSpPr>
      <dsp:spPr>
        <a:xfrm>
          <a:off x="7250861" y="3569830"/>
          <a:ext cx="560255" cy="56025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7376918" y="3569830"/>
        <a:ext cx="308141" cy="421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09BF-53EE-4D84-844F-BEC1430829BC}" type="datetimeFigureOut">
              <a:rPr lang="en-US" smtClean="0"/>
              <a:t>6/30/25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B6879-5321-45FF-A6AE-E6B1BB62C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4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93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5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06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tif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A77FC49-908E-7282-71D1-FF9B45CC79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28041" y="-1428041"/>
            <a:ext cx="6880030" cy="9736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FB5ACA-D821-A539-94D6-EEC7337F3A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9000"/>
          </a:blip>
          <a:stretch>
            <a:fillRect/>
          </a:stretch>
        </p:blipFill>
        <p:spPr>
          <a:xfrm rot="10800000" flipV="1">
            <a:off x="59093" y="0"/>
            <a:ext cx="12073813" cy="31091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00D8EF-2DF1-88B7-4784-92F60D932A2D}"/>
              </a:ext>
            </a:extLst>
          </p:cNvPr>
          <p:cNvSpPr/>
          <p:nvPr userDrawn="1"/>
        </p:nvSpPr>
        <p:spPr>
          <a:xfrm rot="5400000">
            <a:off x="5953544" y="641578"/>
            <a:ext cx="28490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18E44-B184-3318-E83E-1ED0427C4C32}"/>
              </a:ext>
            </a:extLst>
          </p:cNvPr>
          <p:cNvSpPr txBox="1"/>
          <p:nvPr userDrawn="1"/>
        </p:nvSpPr>
        <p:spPr>
          <a:xfrm>
            <a:off x="5479363" y="6595121"/>
            <a:ext cx="1377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0" dirty="0">
                <a:solidFill>
                  <a:schemeClr val="bg1">
                    <a:lumMod val="95000"/>
                  </a:schemeClr>
                </a:solidFill>
                <a:ea typeface="Montserrat Semi" charset="0"/>
                <a:cs typeface="Montserrat Semi" charset="0"/>
              </a:rPr>
              <a:t>www.utm.my</a:t>
            </a:r>
            <a:endParaRPr lang="en-US" sz="1100" b="1" i="0" dirty="0">
              <a:solidFill>
                <a:schemeClr val="accent4"/>
              </a:solidFill>
              <a:ea typeface="Montserrat Semi" charset="0"/>
              <a:cs typeface="Montserrat Sem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64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5A05E41-FECA-555C-4DA5-FBDABE88EA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EFDB3D2-BABB-4614-ACBD-74206D54EFA7}"/>
              </a:ext>
            </a:extLst>
          </p:cNvPr>
          <p:cNvGrpSpPr/>
          <p:nvPr userDrawn="1"/>
        </p:nvGrpSpPr>
        <p:grpSpPr>
          <a:xfrm flipH="1">
            <a:off x="8896479" y="6438899"/>
            <a:ext cx="3295521" cy="419101"/>
            <a:chOff x="0" y="6438899"/>
            <a:chExt cx="4425450" cy="4191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C9DBE5-42FF-593C-82CE-C4B2774E3AD0}"/>
                </a:ext>
              </a:extLst>
            </p:cNvPr>
            <p:cNvSpPr/>
            <p:nvPr userDrawn="1"/>
          </p:nvSpPr>
          <p:spPr>
            <a:xfrm>
              <a:off x="0" y="6438900"/>
              <a:ext cx="4115884" cy="419099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D8516993-C2D5-28D4-6E6E-D3A5B19FD20F}"/>
                </a:ext>
              </a:extLst>
            </p:cNvPr>
            <p:cNvSpPr/>
            <p:nvPr userDrawn="1"/>
          </p:nvSpPr>
          <p:spPr>
            <a:xfrm>
              <a:off x="4115884" y="6438899"/>
              <a:ext cx="309566" cy="419100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B218D0-0E4A-6601-1430-D75D1D898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974" y="2766218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407DD1-72E8-53B4-A8B5-16105BC6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6/30/25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21DE3-618B-CDA6-C30A-1DB7F4E9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68125-E5E8-EEE2-D064-3848DBBA6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F13517-FB38-BE9B-5A77-235BBF8CE8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15FA5D2-1257-770C-1E2F-2CCA5238FD2A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9FA834-B150-3245-D347-588904243A5E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EF11FA-4280-83FF-5E5F-70581310F2C4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1669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80EC996-29B5-35CD-CAA8-09FAAB535A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4713261" y="1270"/>
            <a:ext cx="7112053" cy="18314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E085B5-6456-E991-6904-BB25D1005185}"/>
              </a:ext>
            </a:extLst>
          </p:cNvPr>
          <p:cNvSpPr/>
          <p:nvPr userDrawn="1"/>
        </p:nvSpPr>
        <p:spPr>
          <a:xfrm>
            <a:off x="-38099" y="0"/>
            <a:ext cx="4764088" cy="6858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5AF6C-3A58-DD89-B778-7C9B4E49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771969" cy="1600200"/>
          </a:xfrm>
        </p:spPr>
        <p:txBody>
          <a:bodyPr anchor="b">
            <a:normAutofit/>
          </a:bodyPr>
          <a:lstStyle>
            <a:lvl1pPr>
              <a:defRPr sz="28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30643-5DEF-0301-05FB-43BFE7810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84E7D-D23B-8AA6-561F-6482F0A12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77196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0D1C3-135E-09A0-2E54-EFBC9A5D9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6/30/25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11F67-329D-954C-CD5C-1AA093EC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EB87E-06D7-61E3-D9E0-49BF14B3E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8EA7C3-CAA4-9F46-F633-CAA69D61B6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D1F696-3383-CCD0-5F6F-4B9E89375262}"/>
              </a:ext>
            </a:extLst>
          </p:cNvPr>
          <p:cNvSpPr/>
          <p:nvPr userDrawn="1"/>
        </p:nvSpPr>
        <p:spPr>
          <a:xfrm rot="5400000">
            <a:off x="1324286" y="3399184"/>
            <a:ext cx="6858000" cy="59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7DF8517-697A-D659-D645-CCC025297F18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F6DD2-968A-9801-9B22-22DBD1C894E0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835E16-0810-A050-7387-E04FC0CFD8C9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0109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BDE0F43-CB86-1C9B-53B1-54930B9BBD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8C0B1-8B0B-33DB-42B1-6BBD5950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6/30/25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F86FD-0946-30C8-BC74-577779A4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CEAC2-352E-92E4-C579-C2A59B69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A7D5CF-8052-62A2-8652-9E5660A058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EA865B-9359-931D-9136-36413785F784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0C6828-16EB-91B9-7078-52ADFDC0F2F1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EA9D62-1A2E-5482-2A68-9FCEFEB913F9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9613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6208AF-0FB5-0709-9E4A-86BB9C81B267}"/>
              </a:ext>
            </a:extLst>
          </p:cNvPr>
          <p:cNvSpPr/>
          <p:nvPr userDrawn="1"/>
        </p:nvSpPr>
        <p:spPr>
          <a:xfrm>
            <a:off x="-38100" y="0"/>
            <a:ext cx="12230100" cy="6858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D46B25-0C92-A630-DD9E-0DC228627926}"/>
              </a:ext>
            </a:extLst>
          </p:cNvPr>
          <p:cNvGrpSpPr/>
          <p:nvPr userDrawn="1"/>
        </p:nvGrpSpPr>
        <p:grpSpPr>
          <a:xfrm>
            <a:off x="7180119" y="6473574"/>
            <a:ext cx="5011881" cy="390911"/>
            <a:chOff x="7180118" y="6489891"/>
            <a:chExt cx="5011881" cy="39091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51D9DD-D54B-BD6E-1FC0-1E96064A7DD4}"/>
                </a:ext>
              </a:extLst>
            </p:cNvPr>
            <p:cNvSpPr/>
            <p:nvPr userDrawn="1"/>
          </p:nvSpPr>
          <p:spPr>
            <a:xfrm rot="10800000">
              <a:off x="7393415" y="6489891"/>
              <a:ext cx="4798584" cy="390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B12D63A4-B45F-D7EE-07AE-ED4F2AA9FBF6}"/>
                </a:ext>
              </a:extLst>
            </p:cNvPr>
            <p:cNvSpPr/>
            <p:nvPr userDrawn="1"/>
          </p:nvSpPr>
          <p:spPr>
            <a:xfrm rot="10800000" flipV="1">
              <a:off x="7180118" y="6489895"/>
              <a:ext cx="213299" cy="39090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E4DBBFF-D866-CE38-8CC8-48E42BA7EF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220" y="283589"/>
            <a:ext cx="1470825" cy="49746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8C0B1-8B0B-33DB-42B1-6BBD5950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6/30/25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F86FD-0946-30C8-BC74-577779A4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CEAC2-352E-92E4-C579-C2A59B69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ECA337-96B6-AF15-88CE-5A1B9B8EBDB6}"/>
              </a:ext>
            </a:extLst>
          </p:cNvPr>
          <p:cNvGrpSpPr/>
          <p:nvPr userDrawn="1"/>
        </p:nvGrpSpPr>
        <p:grpSpPr>
          <a:xfrm>
            <a:off x="-58882" y="0"/>
            <a:ext cx="2130820" cy="390908"/>
            <a:chOff x="-58882" y="0"/>
            <a:chExt cx="2130820" cy="39090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5327DB-3941-6535-2638-26DDF5148B23}"/>
                </a:ext>
              </a:extLst>
            </p:cNvPr>
            <p:cNvSpPr/>
            <p:nvPr userDrawn="1"/>
          </p:nvSpPr>
          <p:spPr>
            <a:xfrm>
              <a:off x="-58882" y="1"/>
              <a:ext cx="1921715" cy="390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751988F2-DBDB-53FA-2E8B-DE674D6D2B6A}"/>
                </a:ext>
              </a:extLst>
            </p:cNvPr>
            <p:cNvSpPr/>
            <p:nvPr userDrawn="1"/>
          </p:nvSpPr>
          <p:spPr>
            <a:xfrm flipV="1">
              <a:off x="1858639" y="0"/>
              <a:ext cx="213299" cy="39090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5B451E3-7C30-F7E8-27F1-20A1711850CE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F9E3A6-8792-EBEF-E21F-6506CA347F7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D7814D-56F3-7C85-157F-E73DAB5F0429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2828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450D105-3168-9AA2-1E36-18264E43F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3EA9C-34EA-199C-CEF0-8463AAE7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6/30/25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D9ED6-2507-9043-2434-14990C29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5142B-2BCF-3584-CF46-5568AF239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17FA9-E26A-4F12-3480-6499E26C73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2F26ABC-4A2D-3F29-949F-D733E61C91B2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ED001F-8063-F3C7-2FEF-E453A15D6F8A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584E66-4123-80C8-F229-404A09AEC330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12957FA-0954-130C-016A-4BAA3351102F}"/>
              </a:ext>
            </a:extLst>
          </p:cNvPr>
          <p:cNvSpPr/>
          <p:nvPr userDrawn="1"/>
        </p:nvSpPr>
        <p:spPr>
          <a:xfrm rot="5400000">
            <a:off x="6073139" y="761174"/>
            <a:ext cx="4571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B5F1816-5F6B-7928-15B1-1910931B2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781051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3350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450D105-3168-9AA2-1E36-18264E43F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3EA9C-34EA-199C-CEF0-8463AAE7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6/30/25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D9ED6-2507-9043-2434-14990C29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5142B-2BCF-3584-CF46-5568AF239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17FA9-E26A-4F12-3480-6499E26C73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2F26ABC-4A2D-3F29-949F-D733E61C91B2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ED001F-8063-F3C7-2FEF-E453A15D6F8A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584E66-4123-80C8-F229-404A09AEC330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AE4AFB9-D289-5BB8-FC6E-3A98AE611BFD}"/>
              </a:ext>
            </a:extLst>
          </p:cNvPr>
          <p:cNvSpPr/>
          <p:nvPr userDrawn="1"/>
        </p:nvSpPr>
        <p:spPr>
          <a:xfrm rot="5400000">
            <a:off x="6079906" y="-6086095"/>
            <a:ext cx="4571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59C5E7F-48AB-BACC-5157-81B70262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781051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8661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C8336-6E97-19E8-88CA-FE902FF18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6/30/25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694A3-909C-4BC7-8684-CF6A8DF6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86F0-1709-92BF-CEC8-7DFA93F8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993728-E209-C557-FA87-A687A2439D90}"/>
              </a:ext>
            </a:extLst>
          </p:cNvPr>
          <p:cNvGrpSpPr/>
          <p:nvPr userDrawn="1"/>
        </p:nvGrpSpPr>
        <p:grpSpPr>
          <a:xfrm>
            <a:off x="0" y="0"/>
            <a:ext cx="4323456" cy="7438348"/>
            <a:chOff x="0" y="0"/>
            <a:chExt cx="4323456" cy="74383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291997A-C196-DCDE-0EA0-51D4FDEDAD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3118649" cy="4463581"/>
            </a:xfrm>
            <a:prstGeom prst="rect">
              <a:avLst/>
            </a:prstGeom>
          </p:spPr>
        </p:pic>
        <p:sp>
          <p:nvSpPr>
            <p:cNvPr id="2" name="Parallelogram 1">
              <a:extLst>
                <a:ext uri="{FF2B5EF4-FFF2-40B4-BE49-F238E27FC236}">
                  <a16:creationId xmlns:a16="http://schemas.microsoft.com/office/drawing/2014/main" id="{14354985-0AB8-E860-28D0-17AD10E6B863}"/>
                </a:ext>
              </a:extLst>
            </p:cNvPr>
            <p:cNvSpPr/>
            <p:nvPr userDrawn="1"/>
          </p:nvSpPr>
          <p:spPr>
            <a:xfrm rot="8446488">
              <a:off x="1155879" y="3069975"/>
              <a:ext cx="2214654" cy="3120244"/>
            </a:xfrm>
            <a:prstGeom prst="parallelogram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9C95F9B9-2A5B-F93A-EA33-600D61519C46}"/>
                </a:ext>
              </a:extLst>
            </p:cNvPr>
            <p:cNvSpPr/>
            <p:nvPr userDrawn="1"/>
          </p:nvSpPr>
          <p:spPr>
            <a:xfrm rot="8446488">
              <a:off x="2539020" y="5497285"/>
              <a:ext cx="1784436" cy="1941063"/>
            </a:xfrm>
            <a:custGeom>
              <a:avLst/>
              <a:gdLst>
                <a:gd name="connsiteX0" fmla="*/ 0 w 2214654"/>
                <a:gd name="connsiteY0" fmla="*/ 3120244 h 3120244"/>
                <a:gd name="connsiteX1" fmla="*/ 553664 w 2214654"/>
                <a:gd name="connsiteY1" fmla="*/ 0 h 3120244"/>
                <a:gd name="connsiteX2" fmla="*/ 2214654 w 2214654"/>
                <a:gd name="connsiteY2" fmla="*/ 0 h 3120244"/>
                <a:gd name="connsiteX3" fmla="*/ 1660991 w 2214654"/>
                <a:gd name="connsiteY3" fmla="*/ 3120244 h 3120244"/>
                <a:gd name="connsiteX4" fmla="*/ 0 w 2214654"/>
                <a:gd name="connsiteY4" fmla="*/ 3120244 h 3120244"/>
                <a:gd name="connsiteX0" fmla="*/ 0 w 2214654"/>
                <a:gd name="connsiteY0" fmla="*/ 3120244 h 3120244"/>
                <a:gd name="connsiteX1" fmla="*/ 341522 w 2214654"/>
                <a:gd name="connsiteY1" fmla="*/ 1179181 h 3120244"/>
                <a:gd name="connsiteX2" fmla="*/ 2214654 w 2214654"/>
                <a:gd name="connsiteY2" fmla="*/ 0 h 3120244"/>
                <a:gd name="connsiteX3" fmla="*/ 1660991 w 2214654"/>
                <a:gd name="connsiteY3" fmla="*/ 3120244 h 3120244"/>
                <a:gd name="connsiteX4" fmla="*/ 0 w 2214654"/>
                <a:gd name="connsiteY4" fmla="*/ 3120244 h 3120244"/>
                <a:gd name="connsiteX0" fmla="*/ 0 w 1784436"/>
                <a:gd name="connsiteY0" fmla="*/ 1941063 h 1941063"/>
                <a:gd name="connsiteX1" fmla="*/ 341522 w 1784436"/>
                <a:gd name="connsiteY1" fmla="*/ 0 h 1941063"/>
                <a:gd name="connsiteX2" fmla="*/ 1784436 w 1784436"/>
                <a:gd name="connsiteY2" fmla="*/ 1205605 h 1941063"/>
                <a:gd name="connsiteX3" fmla="*/ 1660991 w 1784436"/>
                <a:gd name="connsiteY3" fmla="*/ 1941063 h 1941063"/>
                <a:gd name="connsiteX4" fmla="*/ 0 w 1784436"/>
                <a:gd name="connsiteY4" fmla="*/ 1941063 h 194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4436" h="1941063">
                  <a:moveTo>
                    <a:pt x="0" y="1941063"/>
                  </a:moveTo>
                  <a:lnTo>
                    <a:pt x="341522" y="0"/>
                  </a:lnTo>
                  <a:lnTo>
                    <a:pt x="1784436" y="1205605"/>
                  </a:lnTo>
                  <a:lnTo>
                    <a:pt x="1660991" y="1941063"/>
                  </a:lnTo>
                  <a:lnTo>
                    <a:pt x="0" y="19410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0B5606AF-41C6-0137-32A8-807A0A5D0D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126331" y="-1062392"/>
            <a:ext cx="2405080" cy="33850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F4D5AD-886B-F49D-187E-EF188BA5C8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99000"/>
          </a:blip>
          <a:stretch>
            <a:fillRect/>
          </a:stretch>
        </p:blipFill>
        <p:spPr>
          <a:xfrm rot="5400000" flipV="1">
            <a:off x="-2602281" y="2616106"/>
            <a:ext cx="7046892" cy="181468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DB128DF-CD31-0CEB-4D7C-71A65806236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83211" y="3743462"/>
            <a:ext cx="2080701" cy="297801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FF214BE-EBD1-4C75-B559-2A68D3A7182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830037" y="6046777"/>
            <a:ext cx="4191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4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E22F56BC-829B-3BC8-96F9-8B26B69F0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3" b="79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D44EBC3-45F4-19C6-0AEB-16C907B4BCB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12000">
                <a:srgbClr val="6C1D35">
                  <a:alpha val="68000"/>
                </a:srgbClr>
              </a:gs>
              <a:gs pos="77000">
                <a:schemeClr val="accent1">
                  <a:lumMod val="7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8AE63-F58B-C295-2F24-0E7B0755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6/30/25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40798-1691-00D6-C3D9-64CC3EB8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A835F-2749-4B9F-A9CB-5E0BF430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BBA782F0-1339-9AD7-88E8-E482862A0C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7112000" y="-35081"/>
            <a:ext cx="4917440" cy="692118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55F31CF-FB2A-3612-E2CA-58665EF22E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11268262" y="349094"/>
            <a:ext cx="2010036" cy="282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84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A0EB9F-5240-3366-0373-E8B7C3C2A4FE}"/>
              </a:ext>
            </a:extLst>
          </p:cNvPr>
          <p:cNvSpPr/>
          <p:nvPr userDrawn="1"/>
        </p:nvSpPr>
        <p:spPr>
          <a:xfrm>
            <a:off x="0" y="-2"/>
            <a:ext cx="12230100" cy="6858001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F7B2D7-FB34-55B3-113A-7F96DDA7A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7"/>
          <a:stretch/>
        </p:blipFill>
        <p:spPr>
          <a:xfrm rot="16200000">
            <a:off x="2686050" y="-2686050"/>
            <a:ext cx="6858000" cy="122301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7B2BBA-3015-27B9-D210-D15544F2C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6/30/25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AB71C-4835-3D07-2B7F-A7456A46C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E7A9C-9AFC-99CF-42E5-627A5869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43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CAB3E7-A192-D902-B47D-B2CC33AF3A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956ED8E-CF4D-D756-5FA9-5F3263853A9C}"/>
              </a:ext>
            </a:extLst>
          </p:cNvPr>
          <p:cNvGrpSpPr/>
          <p:nvPr userDrawn="1"/>
        </p:nvGrpSpPr>
        <p:grpSpPr>
          <a:xfrm>
            <a:off x="0" y="6438899"/>
            <a:ext cx="4425450" cy="419100"/>
            <a:chOff x="0" y="6438899"/>
            <a:chExt cx="4425450" cy="4191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85CCF7-2507-F40E-2E71-04B5C07C7F09}"/>
                </a:ext>
              </a:extLst>
            </p:cNvPr>
            <p:cNvSpPr/>
            <p:nvPr userDrawn="1"/>
          </p:nvSpPr>
          <p:spPr>
            <a:xfrm>
              <a:off x="0" y="6438900"/>
              <a:ext cx="4115884" cy="419099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891B4BFE-7090-CB15-ACE2-E76D3D5E6402}"/>
                </a:ext>
              </a:extLst>
            </p:cNvPr>
            <p:cNvSpPr/>
            <p:nvPr userDrawn="1"/>
          </p:nvSpPr>
          <p:spPr>
            <a:xfrm>
              <a:off x="4115884" y="6438899"/>
              <a:ext cx="309566" cy="419100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796ACF-1284-B0D3-20AC-1A411B0BC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1"/>
            <a:ext cx="10515600" cy="1500187"/>
          </a:xfrm>
        </p:spPr>
        <p:txBody>
          <a:bodyPr anchor="t">
            <a:normAutofit/>
          </a:bodyPr>
          <a:lstStyle>
            <a:lvl1pPr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66E6B-CFF2-F241-A3D1-4FD4DAC4F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814638"/>
            <a:ext cx="10515600" cy="33575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6DBAF-8EC8-76B5-BD68-4EE498D1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C1A71-0977-DB43-6672-9DD2B43F0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1AA75-9A52-677C-BAAB-361020BE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CA6469-707B-4B2D-CE38-C2E80563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B94ABDC-D409-D0CF-BFD9-E874B46B7EEF}"/>
              </a:ext>
            </a:extLst>
          </p:cNvPr>
          <p:cNvGrpSpPr/>
          <p:nvPr userDrawn="1"/>
        </p:nvGrpSpPr>
        <p:grpSpPr>
          <a:xfrm>
            <a:off x="0" y="0"/>
            <a:ext cx="2135014" cy="390908"/>
            <a:chOff x="0" y="0"/>
            <a:chExt cx="2135014" cy="39090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5CC8F0A-14AF-F65B-6D14-A51CBEFF1729}"/>
                </a:ext>
              </a:extLst>
            </p:cNvPr>
            <p:cNvSpPr/>
            <p:nvPr userDrawn="1"/>
          </p:nvSpPr>
          <p:spPr>
            <a:xfrm>
              <a:off x="0" y="1"/>
              <a:ext cx="1921715" cy="390907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7D170A48-ED14-4722-ED48-412F8B7C44AA}"/>
                </a:ext>
              </a:extLst>
            </p:cNvPr>
            <p:cNvSpPr/>
            <p:nvPr userDrawn="1"/>
          </p:nvSpPr>
          <p:spPr>
            <a:xfrm flipV="1">
              <a:off x="1921715" y="0"/>
              <a:ext cx="213299" cy="390907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4B6D801-7EDC-E981-F405-040472A43AB5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90F7BDA-9A67-4500-FC96-D0DCA5669FC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3808A-7510-8E14-D035-56A7CA6C58A0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2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45FB79D-2789-2E82-ACD5-FA141CFFB8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6C3F4-36B0-1561-8EFF-3B31A7774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81125"/>
          </a:xfrm>
        </p:spPr>
        <p:txBody>
          <a:bodyPr anchor="t">
            <a:normAutofit/>
          </a:bodyPr>
          <a:lstStyle>
            <a:lvl1pPr algn="l"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4E23C-BC64-3E31-C7C9-1CCB71C59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8"/>
            <a:ext cx="9144000" cy="3461751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AAB4A-F681-D1CE-536F-A8600B8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2C815-2D69-C272-C63C-A195EBFE3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7A072-5E8E-BDBB-35CA-3A355E5D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C1D35"/>
                </a:solidFill>
              </a:defRPr>
            </a:lvl1pPr>
          </a:lstStyle>
          <a:p>
            <a:fld id="{B5912E74-8957-4046-8937-1199D066517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B2FEB-1CDE-753F-3231-2131ED23FF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0EA2A08-0768-E840-71C5-CB5BA198C844}"/>
              </a:ext>
            </a:extLst>
          </p:cNvPr>
          <p:cNvGrpSpPr/>
          <p:nvPr userDrawn="1"/>
        </p:nvGrpSpPr>
        <p:grpSpPr>
          <a:xfrm>
            <a:off x="0" y="336866"/>
            <a:ext cx="838200" cy="390908"/>
            <a:chOff x="0" y="585597"/>
            <a:chExt cx="838200" cy="39090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FE56D3-CDFF-99C8-081E-21872711345C}"/>
                </a:ext>
              </a:extLst>
            </p:cNvPr>
            <p:cNvSpPr/>
            <p:nvPr userDrawn="1"/>
          </p:nvSpPr>
          <p:spPr>
            <a:xfrm>
              <a:off x="0" y="585598"/>
              <a:ext cx="624901" cy="390907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55D81439-E4CF-3498-4773-82E6A34DB949}"/>
                </a:ext>
              </a:extLst>
            </p:cNvPr>
            <p:cNvSpPr/>
            <p:nvPr userDrawn="1"/>
          </p:nvSpPr>
          <p:spPr>
            <a:xfrm flipV="1">
              <a:off x="624901" y="585597"/>
              <a:ext cx="213299" cy="390907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56CB3B-27D6-0844-017F-CFA08F52311B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5E31CA-977D-9659-5E4D-1E4EC75ABA70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4385F2-2245-0F8C-C446-564E2DE5084A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987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5386308-8E2B-C701-D9C5-CFF5B6D9F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221F6-B30E-6574-4F98-77B2C4903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6BEFF-E786-80CC-C462-EC9F1C9C3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6CF37-673E-EFC4-46AD-C8B8CC64E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B8A85-2B88-6B89-6CF8-4D396AB7B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4774E-879A-AA6A-5AEF-0FD775B9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F9B18A-4C13-213C-5ECD-7D00902A82F8}"/>
              </a:ext>
            </a:extLst>
          </p:cNvPr>
          <p:cNvSpPr/>
          <p:nvPr userDrawn="1"/>
        </p:nvSpPr>
        <p:spPr>
          <a:xfrm>
            <a:off x="3894421" y="21431"/>
            <a:ext cx="4460168" cy="256507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A0DAC0-1D7C-425C-A3EA-189775AB0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A6FB34-FC21-998E-F2ED-B41CC15A4311}"/>
              </a:ext>
            </a:extLst>
          </p:cNvPr>
          <p:cNvSpPr/>
          <p:nvPr userDrawn="1"/>
        </p:nvSpPr>
        <p:spPr>
          <a:xfrm>
            <a:off x="-1" y="6808662"/>
            <a:ext cx="12249013" cy="1089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1E5DFC-83E6-86F2-21A3-C9353A831D94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6CDA0-D409-8B80-7C3D-EE78328F12C7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DCC3F2-36B2-C662-DECB-01503AFCAA9E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8066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60D2230-4C54-C188-62C4-95CC76262B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66CAA0-852B-2260-4E79-4DCDC5D3C474}"/>
              </a:ext>
            </a:extLst>
          </p:cNvPr>
          <p:cNvSpPr/>
          <p:nvPr userDrawn="1"/>
        </p:nvSpPr>
        <p:spPr>
          <a:xfrm>
            <a:off x="-38100" y="1690688"/>
            <a:ext cx="12230100" cy="5167312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09984-B07C-717A-A1FC-A0212B12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56CC2-F4AE-C871-25CA-0693B8E51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4C4D5-028B-CF4F-DB83-2E7DAE145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4ECB3-6230-1C4A-4271-8B1B329A9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6/30/25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0EBE9-6EE3-30E5-37E9-966CEBBA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42C9F-71DE-08A3-B2D8-60F040A88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1BACEB-C3CA-5C73-C1CD-7E28828923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32450C2-7E85-EAB2-8C8F-8B13B9657507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93644A-0A35-6B8C-F216-AC1945DFC79E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806244-EF9A-642C-8573-A2BFA17DB33E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36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169F28-4F60-04EA-2355-80F723258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D3BD4A-F379-8CFF-EBD6-707DD0E7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59623-7488-E134-22F1-5329048ED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D7D39-C4CD-9439-3408-FF0BFA1B1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750B8F-83C3-D985-5919-F1A3FDF4D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CF953-DD56-9B85-AB4B-B9C9F0FF06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D25C81-2863-04F8-8182-D218BA273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6/30/25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521E1-8180-A360-8696-A84620A87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3D6C59-8054-7190-9FD8-FAA59634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23B567-24C2-C088-6F75-913992BE2D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2B20C0-22D4-422D-2940-7F540F191BF7}"/>
              </a:ext>
            </a:extLst>
          </p:cNvPr>
          <p:cNvSpPr/>
          <p:nvPr userDrawn="1"/>
        </p:nvSpPr>
        <p:spPr>
          <a:xfrm>
            <a:off x="6764" y="342265"/>
            <a:ext cx="10269639" cy="45719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70257A-EF80-EF1A-EE95-68EB9FBC2F71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EA7E83-8757-44B8-B8ED-EFD855548FA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03E4A3-2F29-E99E-59AA-19FD2D71718A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19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19975F-708A-F234-4722-AEB234342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7F26E-314A-B65E-03F9-0EADD49DA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C2CC6-2915-3AF9-A194-796105577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959E7-45DE-4A2D-ACFD-0D8C8BBAB79F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4C745-1356-0A9F-002D-66D467AF4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9A2B0-BC9C-678A-D6F9-6A0D62CAA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5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6" r:id="rId3"/>
    <p:sldLayoutId id="2147483662" r:id="rId4"/>
    <p:sldLayoutId id="2147483651" r:id="rId5"/>
    <p:sldLayoutId id="2147483649" r:id="rId6"/>
    <p:sldLayoutId id="2147483650" r:id="rId7"/>
    <p:sldLayoutId id="2147483652" r:id="rId8"/>
    <p:sldLayoutId id="2147483653" r:id="rId9"/>
    <p:sldLayoutId id="2147483654" r:id="rId10"/>
    <p:sldLayoutId id="2147483656" r:id="rId11"/>
    <p:sldLayoutId id="2147483655" r:id="rId12"/>
    <p:sldLayoutId id="2147483660" r:id="rId13"/>
    <p:sldLayoutId id="2147483657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KhbUoRJMH0Y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2B2362F-EF82-97D1-8085-902821FA1D5F}"/>
              </a:ext>
            </a:extLst>
          </p:cNvPr>
          <p:cNvSpPr txBox="1"/>
          <p:nvPr/>
        </p:nvSpPr>
        <p:spPr>
          <a:xfrm>
            <a:off x="1706783" y="4248352"/>
            <a:ext cx="594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MY" sz="1600" dirty="0">
                <a:solidFill>
                  <a:schemeClr val="bg1"/>
                </a:solidFill>
              </a:rPr>
              <a:t>Name: Siti Nur Elisya Aqmar Binti Mohamad Kamal</a:t>
            </a:r>
          </a:p>
          <a:p>
            <a:pPr>
              <a:buNone/>
            </a:pPr>
            <a:r>
              <a:rPr lang="en-MY" sz="1600" dirty="0">
                <a:solidFill>
                  <a:schemeClr val="bg1"/>
                </a:solidFill>
              </a:rPr>
              <a:t>Matric No: MCS241056</a:t>
            </a:r>
          </a:p>
          <a:p>
            <a:pPr>
              <a:buNone/>
            </a:pPr>
            <a:r>
              <a:rPr lang="en-MY" sz="1600" dirty="0">
                <a:solidFill>
                  <a:schemeClr val="bg1"/>
                </a:solidFill>
              </a:rPr>
              <a:t>Faculty of Computing, UTM</a:t>
            </a:r>
          </a:p>
          <a:p>
            <a:r>
              <a:rPr lang="en-MY" sz="1600" dirty="0">
                <a:solidFill>
                  <a:schemeClr val="bg1"/>
                </a:solidFill>
              </a:rPr>
              <a:t>Date: June 2025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7E90E-A947-F2E4-F188-4C78E30FFB14}"/>
              </a:ext>
            </a:extLst>
          </p:cNvPr>
          <p:cNvSpPr txBox="1"/>
          <p:nvPr/>
        </p:nvSpPr>
        <p:spPr>
          <a:xfrm>
            <a:off x="1706783" y="3637694"/>
            <a:ext cx="9763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MY" sz="2800" dirty="0">
                <a:solidFill>
                  <a:schemeClr val="bg1"/>
                </a:solidFill>
              </a:rPr>
              <a:t>FLIGHT DELAY PREDICTION MODEL USING MACHINE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A31FEC-C1AB-A4DF-DA31-FC4B7684A9DD}"/>
              </a:ext>
            </a:extLst>
          </p:cNvPr>
          <p:cNvSpPr txBox="1"/>
          <p:nvPr/>
        </p:nvSpPr>
        <p:spPr>
          <a:xfrm>
            <a:off x="1706783" y="2874834"/>
            <a:ext cx="7722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0" dirty="0">
                <a:solidFill>
                  <a:schemeClr val="bg1"/>
                </a:solidFill>
              </a:rPr>
              <a:t>UNIVERSITI TEKNOLOGI MALAYSIA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FBF1DA-5BFF-1707-4D4A-FFFB821B0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83" y="1639658"/>
            <a:ext cx="2139445" cy="7236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526A73A-E833-94D8-3B96-626DBBC27FC5}"/>
              </a:ext>
            </a:extLst>
          </p:cNvPr>
          <p:cNvGrpSpPr/>
          <p:nvPr/>
        </p:nvGrpSpPr>
        <p:grpSpPr>
          <a:xfrm>
            <a:off x="243682" y="3008152"/>
            <a:ext cx="838200" cy="841694"/>
            <a:chOff x="0" y="585597"/>
            <a:chExt cx="838200" cy="390908"/>
          </a:xfrm>
          <a:solidFill>
            <a:schemeClr val="bg1">
              <a:lumMod val="65000"/>
            </a:schemeClr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F9D891E-647D-0389-6628-4EE6EB7D852C}"/>
                </a:ext>
              </a:extLst>
            </p:cNvPr>
            <p:cNvSpPr/>
            <p:nvPr userDrawn="1"/>
          </p:nvSpPr>
          <p:spPr>
            <a:xfrm>
              <a:off x="0" y="585598"/>
              <a:ext cx="624901" cy="3909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1" name="Right Triangle 20">
              <a:extLst>
                <a:ext uri="{FF2B5EF4-FFF2-40B4-BE49-F238E27FC236}">
                  <a16:creationId xmlns:a16="http://schemas.microsoft.com/office/drawing/2014/main" id="{D91420ED-5903-A743-073E-ED4B56F92DD2}"/>
                </a:ext>
              </a:extLst>
            </p:cNvPr>
            <p:cNvSpPr/>
            <p:nvPr userDrawn="1"/>
          </p:nvSpPr>
          <p:spPr>
            <a:xfrm flipV="1">
              <a:off x="624901" y="585597"/>
              <a:ext cx="213299" cy="39090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0E858A-4845-23C9-B443-2E55F05FAEF2}"/>
              </a:ext>
            </a:extLst>
          </p:cNvPr>
          <p:cNvGrpSpPr/>
          <p:nvPr/>
        </p:nvGrpSpPr>
        <p:grpSpPr>
          <a:xfrm>
            <a:off x="0" y="3008153"/>
            <a:ext cx="838200" cy="841694"/>
            <a:chOff x="0" y="585597"/>
            <a:chExt cx="838200" cy="390908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E28CBC-C49B-EEF2-721E-8E91D122E2BA}"/>
                </a:ext>
              </a:extLst>
            </p:cNvPr>
            <p:cNvSpPr/>
            <p:nvPr userDrawn="1"/>
          </p:nvSpPr>
          <p:spPr>
            <a:xfrm>
              <a:off x="0" y="585598"/>
              <a:ext cx="624901" cy="3909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C51E1D26-9907-4A93-EEED-313B135BF054}"/>
                </a:ext>
              </a:extLst>
            </p:cNvPr>
            <p:cNvSpPr/>
            <p:nvPr userDrawn="1"/>
          </p:nvSpPr>
          <p:spPr>
            <a:xfrm flipV="1">
              <a:off x="624901" y="585597"/>
              <a:ext cx="213299" cy="39090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0B02FD5-EB1B-0B91-AD16-E933188FD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13" y="6383329"/>
            <a:ext cx="2525487" cy="1900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11AF99-4926-2858-7547-4E76321CA80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-46838" y="6448292"/>
            <a:ext cx="9713351" cy="3006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540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899A60BD-08AA-CE86-5516-AAE082E1E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b="1" dirty="0"/>
              <a:t>DATA PREPROCESSING</a:t>
            </a:r>
          </a:p>
        </p:txBody>
      </p:sp>
      <p:pic>
        <p:nvPicPr>
          <p:cNvPr id="10" name="Picture 9" descr="A diagram of a data flow&#10;&#10;AI-generated content may be incorrect.">
            <a:extLst>
              <a:ext uri="{FF2B5EF4-FFF2-40B4-BE49-F238E27FC236}">
                <a16:creationId xmlns:a16="http://schemas.microsoft.com/office/drawing/2014/main" id="{D44A9B1A-E8CD-DEB1-4D0B-865CF86FB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19" y="1528519"/>
            <a:ext cx="8440965" cy="479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55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A6896CFD-2A25-C02C-DFD9-CBB8D6779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98361"/>
            <a:ext cx="10515600" cy="1500187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OVERVIEW OF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BB93CE-FE44-B264-B29B-62D7A4855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11138"/>
            <a:ext cx="1951264" cy="14684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0E1DEA-106A-CDDB-4AFD-82591DF444E9}"/>
              </a:ext>
            </a:extLst>
          </p:cNvPr>
          <p:cNvSpPr/>
          <p:nvPr/>
        </p:nvSpPr>
        <p:spPr>
          <a:xfrm>
            <a:off x="699302" y="1765390"/>
            <a:ext cx="2371241" cy="14142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Source: M1_final.csv from Kaggle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DA89E9-874E-8128-011C-96DB46DB563E}"/>
              </a:ext>
            </a:extLst>
          </p:cNvPr>
          <p:cNvSpPr/>
          <p:nvPr/>
        </p:nvSpPr>
        <p:spPr>
          <a:xfrm>
            <a:off x="3332135" y="2777535"/>
            <a:ext cx="2371241" cy="14142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MY" dirty="0"/>
              <a:t>Total records: 28821, with 23 features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CA7D912-2354-7057-641A-919C4222E98D}"/>
              </a:ext>
            </a:extLst>
          </p:cNvPr>
          <p:cNvSpPr/>
          <p:nvPr/>
        </p:nvSpPr>
        <p:spPr>
          <a:xfrm>
            <a:off x="5879661" y="3960247"/>
            <a:ext cx="2371241" cy="14142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MY" dirty="0"/>
              <a:t>Key attributes: departure time, airline, route, weather, delay label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3CD982F-507D-7996-3FA0-212A73A9DBBB}"/>
              </a:ext>
            </a:extLst>
          </p:cNvPr>
          <p:cNvSpPr/>
          <p:nvPr/>
        </p:nvSpPr>
        <p:spPr>
          <a:xfrm>
            <a:off x="8503907" y="5004084"/>
            <a:ext cx="2371241" cy="14142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Delay label distribution: imbalanced dataset (e.g., 70% on-time, 30% delayed)</a:t>
            </a:r>
          </a:p>
        </p:txBody>
      </p:sp>
    </p:spTree>
    <p:extLst>
      <p:ext uri="{BB962C8B-B14F-4D97-AF65-F5344CB8AC3E}">
        <p14:creationId xmlns:p14="http://schemas.microsoft.com/office/powerpoint/2010/main" val="1243084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5E698A-0049-78A0-7E7E-D51BF2E6D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5B86337A-3C01-9015-DD49-DA3E42C3ACD4}"/>
              </a:ext>
            </a:extLst>
          </p:cNvPr>
          <p:cNvSpPr txBox="1">
            <a:spLocks/>
          </p:cNvSpPr>
          <p:nvPr/>
        </p:nvSpPr>
        <p:spPr>
          <a:xfrm>
            <a:off x="831850" y="798361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EXPLORATION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5CDBC7-4C88-1783-A2AA-1DF29C009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17906" r="27358" b="13051"/>
          <a:stretch/>
        </p:blipFill>
        <p:spPr>
          <a:xfrm>
            <a:off x="415113" y="1421816"/>
            <a:ext cx="6707226" cy="485429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9F1223-DF76-1BCF-232A-F4F65EA60B88}"/>
              </a:ext>
            </a:extLst>
          </p:cNvPr>
          <p:cNvSpPr/>
          <p:nvPr/>
        </p:nvSpPr>
        <p:spPr>
          <a:xfrm>
            <a:off x="7758806" y="1995056"/>
            <a:ext cx="3796669" cy="77585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Peak delays observed during morning and late evening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4A642A2-EF8F-3E01-6EAD-3EB2FE74A10D}"/>
              </a:ext>
            </a:extLst>
          </p:cNvPr>
          <p:cNvSpPr/>
          <p:nvPr/>
        </p:nvSpPr>
        <p:spPr>
          <a:xfrm>
            <a:off x="7758805" y="2971802"/>
            <a:ext cx="3796669" cy="77585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Higher delays on specific weekdays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312ECAA-0CC6-529D-999F-C17D664EF6DB}"/>
              </a:ext>
            </a:extLst>
          </p:cNvPr>
          <p:cNvSpPr/>
          <p:nvPr/>
        </p:nvSpPr>
        <p:spPr>
          <a:xfrm>
            <a:off x="7758804" y="3948548"/>
            <a:ext cx="3796669" cy="77585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Certain airlines/routes show consistently higher delay rates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AF3125B-A145-71FD-4645-F145AD090E04}"/>
              </a:ext>
            </a:extLst>
          </p:cNvPr>
          <p:cNvSpPr/>
          <p:nvPr/>
        </p:nvSpPr>
        <p:spPr>
          <a:xfrm>
            <a:off x="7758803" y="4956110"/>
            <a:ext cx="3796669" cy="775855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Weather variables show correlation with delay likelihood</a:t>
            </a:r>
          </a:p>
        </p:txBody>
      </p:sp>
    </p:spTree>
    <p:extLst>
      <p:ext uri="{BB962C8B-B14F-4D97-AF65-F5344CB8AC3E}">
        <p14:creationId xmlns:p14="http://schemas.microsoft.com/office/powerpoint/2010/main" val="3419777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9D8A22-FDE9-03B0-EABB-6E05E539B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C4B042D3-C34D-8817-38A7-79E3FDB94F09}"/>
              </a:ext>
            </a:extLst>
          </p:cNvPr>
          <p:cNvSpPr txBox="1">
            <a:spLocks/>
          </p:cNvSpPr>
          <p:nvPr/>
        </p:nvSpPr>
        <p:spPr>
          <a:xfrm>
            <a:off x="831850" y="798361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b="1" dirty="0">
                <a:cs typeface="ADLaM Display" panose="020F0502020204030204" pitchFamily="34" charset="0"/>
              </a:rPr>
              <a:t>DATA PREPROCESSING INSIGHTS</a:t>
            </a:r>
          </a:p>
        </p:txBody>
      </p:sp>
      <p:pic>
        <p:nvPicPr>
          <p:cNvPr id="32" name="Picture 3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74A12F-45F1-2D34-9AB0-64D3C9C01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0" t="27957" r="24675" b="57846"/>
          <a:stretch/>
        </p:blipFill>
        <p:spPr>
          <a:xfrm>
            <a:off x="844550" y="1766604"/>
            <a:ext cx="5933648" cy="90127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3B60D98-E370-369A-87DD-9ACC70170824}"/>
              </a:ext>
            </a:extLst>
          </p:cNvPr>
          <p:cNvSpPr txBox="1"/>
          <p:nvPr/>
        </p:nvSpPr>
        <p:spPr>
          <a:xfrm>
            <a:off x="6765499" y="1548454"/>
            <a:ext cx="5426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MY" sz="1200" b="1" dirty="0"/>
              <a:t>pandas</a:t>
            </a:r>
            <a:r>
              <a:rPr lang="en-MY" sz="1200" dirty="0"/>
              <a:t>: Used for loading, manipulating, and cleaning structured data (</a:t>
            </a:r>
            <a:r>
              <a:rPr lang="en-MY" sz="1200" dirty="0" err="1"/>
              <a:t>dataframes</a:t>
            </a:r>
            <a:r>
              <a:rPr lang="en-MY" sz="1200" dirty="0"/>
              <a:t>).</a:t>
            </a:r>
          </a:p>
          <a:p>
            <a:r>
              <a:rPr lang="en-MY" sz="1200" b="1" dirty="0" err="1"/>
              <a:t>LabelEncoder</a:t>
            </a:r>
            <a:r>
              <a:rPr lang="en-MY" sz="1200" dirty="0"/>
              <a:t>: Converts categorical string values into numerical values for machine learning.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CA2502-BBAD-838A-41FA-E8757CB5A773}"/>
              </a:ext>
            </a:extLst>
          </p:cNvPr>
          <p:cNvSpPr txBox="1"/>
          <p:nvPr/>
        </p:nvSpPr>
        <p:spPr>
          <a:xfrm>
            <a:off x="6765498" y="2119597"/>
            <a:ext cx="54265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200" dirty="0"/>
              <a:t>Defines a reusable function called </a:t>
            </a:r>
            <a:r>
              <a:rPr lang="en-MY" sz="1200" dirty="0" err="1"/>
              <a:t>clean_flight_data</a:t>
            </a:r>
            <a:r>
              <a:rPr lang="en-MY" sz="1200" dirty="0"/>
              <a:t> that takes the path to a CSV file as input.</a:t>
            </a:r>
            <a:endParaRPr 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F77677-DF32-FAE9-0156-781D032CAF44}"/>
              </a:ext>
            </a:extLst>
          </p:cNvPr>
          <p:cNvSpPr txBox="1"/>
          <p:nvPr/>
        </p:nvSpPr>
        <p:spPr>
          <a:xfrm>
            <a:off x="6748199" y="2506074"/>
            <a:ext cx="5426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MY" sz="1200" dirty="0"/>
              <a:t>Loads the CSV into a </a:t>
            </a:r>
            <a:r>
              <a:rPr lang="en-MY" sz="1200" dirty="0" err="1"/>
              <a:t>DataFrame</a:t>
            </a:r>
            <a:r>
              <a:rPr lang="en-MY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sz="1200" dirty="0"/>
              <a:t>Prints the number of rows and columns (shape) to confirm successful loading.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0D5854-1426-D296-92F4-D7F1D0D11BD8}"/>
              </a:ext>
            </a:extLst>
          </p:cNvPr>
          <p:cNvSpPr txBox="1"/>
          <p:nvPr/>
        </p:nvSpPr>
        <p:spPr>
          <a:xfrm>
            <a:off x="6748199" y="2875406"/>
            <a:ext cx="5426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MY" sz="1200" dirty="0"/>
              <a:t>Lists columns expected to contain numerical data.</a:t>
            </a:r>
          </a:p>
        </p:txBody>
      </p:sp>
      <p:pic>
        <p:nvPicPr>
          <p:cNvPr id="48" name="Picture 4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FAF0EE-B61B-4834-4676-FF00E4E6C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0" t="45762" r="24675" b="52510"/>
          <a:stretch/>
        </p:blipFill>
        <p:spPr>
          <a:xfrm>
            <a:off x="844550" y="2979169"/>
            <a:ext cx="5933648" cy="109663"/>
          </a:xfrm>
          <a:prstGeom prst="rect">
            <a:avLst/>
          </a:prstGeom>
        </p:spPr>
      </p:pic>
      <p:pic>
        <p:nvPicPr>
          <p:cNvPr id="49" name="Picture 4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FCC40D-D8FD-E31C-8E8F-E909F70ED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0" t="47757" r="24675" b="44984"/>
          <a:stretch/>
        </p:blipFill>
        <p:spPr>
          <a:xfrm>
            <a:off x="844550" y="3175266"/>
            <a:ext cx="5933648" cy="46085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608BE58-0547-1559-AE97-6E006248C4A4}"/>
              </a:ext>
            </a:extLst>
          </p:cNvPr>
          <p:cNvSpPr txBox="1"/>
          <p:nvPr/>
        </p:nvSpPr>
        <p:spPr>
          <a:xfrm>
            <a:off x="6778198" y="3152405"/>
            <a:ext cx="5396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MY" sz="1200" dirty="0"/>
              <a:t>Loops through these columns: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MY" sz="1200" dirty="0"/>
              <a:t>Converts values to numbers (coerce turns invalid values into </a:t>
            </a:r>
            <a:r>
              <a:rPr lang="en-MY" sz="1200" dirty="0" err="1"/>
              <a:t>NaNs</a:t>
            </a:r>
            <a:r>
              <a:rPr lang="en-MY" sz="12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MY" sz="1200" dirty="0"/>
              <a:t>Replaces any missing (</a:t>
            </a:r>
            <a:r>
              <a:rPr lang="en-MY" sz="1200" dirty="0" err="1"/>
              <a:t>NaN</a:t>
            </a:r>
            <a:r>
              <a:rPr lang="en-MY" sz="1200" dirty="0"/>
              <a:t>) values with the column’s mean value.</a:t>
            </a:r>
          </a:p>
        </p:txBody>
      </p:sp>
      <p:pic>
        <p:nvPicPr>
          <p:cNvPr id="52" name="Picture 5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AD7871-A30F-ED96-9968-88B2FD46A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0" t="56957" r="24675" b="37135"/>
          <a:stretch/>
        </p:blipFill>
        <p:spPr>
          <a:xfrm>
            <a:off x="844550" y="3941241"/>
            <a:ext cx="5933648" cy="37507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03F3669-49E6-92B7-2715-CB33F2FC6F5A}"/>
              </a:ext>
            </a:extLst>
          </p:cNvPr>
          <p:cNvSpPr txBox="1"/>
          <p:nvPr/>
        </p:nvSpPr>
        <p:spPr>
          <a:xfrm>
            <a:off x="6778198" y="3929839"/>
            <a:ext cx="5413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200" dirty="0"/>
              <a:t>Fills missing values in the 'Condition' column with the label 'Unknown'.</a:t>
            </a:r>
            <a:endParaRPr lang="en-US" sz="1200" dirty="0"/>
          </a:p>
        </p:txBody>
      </p:sp>
      <p:pic>
        <p:nvPicPr>
          <p:cNvPr id="55" name="Picture 5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5B8DB3-F2C6-4796-A7F5-E3D76846A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0" t="63959" r="24675" b="29757"/>
          <a:stretch/>
        </p:blipFill>
        <p:spPr>
          <a:xfrm>
            <a:off x="844550" y="4502473"/>
            <a:ext cx="5933648" cy="39896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81E3451-ACE3-4820-CF38-9EB8417CCA1C}"/>
              </a:ext>
            </a:extLst>
          </p:cNvPr>
          <p:cNvSpPr txBox="1"/>
          <p:nvPr/>
        </p:nvSpPr>
        <p:spPr>
          <a:xfrm>
            <a:off x="6778198" y="4407883"/>
            <a:ext cx="53965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MY" sz="1200" dirty="0"/>
              <a:t>Defines a list of columns to remove: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sz="1200" dirty="0"/>
              <a:t>TAIL_NUM: Aircraft tail number – often unique and not useful for prediction.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sz="1200" dirty="0" err="1"/>
              <a:t>sch_dep</a:t>
            </a:r>
            <a:r>
              <a:rPr lang="en-MY" sz="1200" dirty="0"/>
              <a:t>, </a:t>
            </a:r>
            <a:r>
              <a:rPr lang="en-MY" sz="1200" dirty="0" err="1"/>
              <a:t>sch_arr</a:t>
            </a:r>
            <a:r>
              <a:rPr lang="en-MY" sz="1200" dirty="0"/>
              <a:t>: Scheduled departure/arrival time – may be replaced by encoded versions elsewhere.</a:t>
            </a:r>
          </a:p>
          <a:p>
            <a:r>
              <a:rPr lang="en-MY" sz="1200" dirty="0"/>
              <a:t>Drops them if present.</a:t>
            </a:r>
          </a:p>
        </p:txBody>
      </p:sp>
      <p:pic>
        <p:nvPicPr>
          <p:cNvPr id="58" name="Picture 5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A654DF-E646-A310-AFEC-32691058E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0" t="71509" r="24675" b="15746"/>
          <a:stretch/>
        </p:blipFill>
        <p:spPr>
          <a:xfrm>
            <a:off x="918123" y="5423546"/>
            <a:ext cx="5933648" cy="80908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0FFCD37-8B21-7E31-4CD6-5AB6B187421A}"/>
              </a:ext>
            </a:extLst>
          </p:cNvPr>
          <p:cNvSpPr txBox="1"/>
          <p:nvPr/>
        </p:nvSpPr>
        <p:spPr>
          <a:xfrm>
            <a:off x="6851771" y="5427215"/>
            <a:ext cx="532292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200" dirty="0"/>
              <a:t>Specifies columns with categorical string values to convert into numbers.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200" dirty="0"/>
              <a:t>For each listed column: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MY" sz="1200" dirty="0"/>
              <a:t>Converts the data to string (in case it's not).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MY" sz="1200" dirty="0"/>
              <a:t>Uses </a:t>
            </a:r>
            <a:r>
              <a:rPr lang="en-MY" sz="1200" dirty="0" err="1"/>
              <a:t>LabelEncoder</a:t>
            </a:r>
            <a:r>
              <a:rPr lang="en-MY" sz="1200" dirty="0"/>
              <a:t> to convert each category into a unique integer.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86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B1C0A-EC4C-A116-9D84-27897410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526B8F-4267-E7B9-FA8F-4E91729A7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7007537-8B75-4D11-F8C2-210FC7845483}"/>
              </a:ext>
            </a:extLst>
          </p:cNvPr>
          <p:cNvSpPr txBox="1"/>
          <p:nvPr/>
        </p:nvSpPr>
        <p:spPr>
          <a:xfrm>
            <a:off x="6765499" y="1705622"/>
            <a:ext cx="54265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MY" sz="1200" dirty="0"/>
              <a:t>Adds a new column </a:t>
            </a:r>
            <a:r>
              <a:rPr lang="en-MY" sz="1200" dirty="0" err="1"/>
              <a:t>is_delayed</a:t>
            </a:r>
            <a:r>
              <a:rPr lang="en-MY" sz="12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sz="1200" dirty="0"/>
              <a:t>If the departure delay is more than 15 minutes, it marks the flight as delayed (1), otherwise not delayed (0).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sz="1200" dirty="0"/>
              <a:t>This column becomes the target label for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sz="1200" dirty="0"/>
              <a:t>Removes any rows that still contain missing values.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D2A8BA-A957-42F2-5D66-F8AAFB766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0" t="84412" r="24675" b="1601"/>
          <a:stretch/>
        </p:blipFill>
        <p:spPr>
          <a:xfrm>
            <a:off x="844550" y="1647174"/>
            <a:ext cx="5933648" cy="887922"/>
          </a:xfrm>
          <a:prstGeom prst="rect">
            <a:avLst/>
          </a:prstGeom>
        </p:spPr>
      </p:pic>
      <p:pic>
        <p:nvPicPr>
          <p:cNvPr id="6" name="Picture 5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538FE591-285E-2F52-DC97-735E0F87B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9" t="66729" r="23406" b="23752"/>
          <a:stretch/>
        </p:blipFill>
        <p:spPr>
          <a:xfrm>
            <a:off x="831850" y="2775884"/>
            <a:ext cx="5933648" cy="595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4C3E50-C3CB-E179-1376-3F5CAB1476E6}"/>
              </a:ext>
            </a:extLst>
          </p:cNvPr>
          <p:cNvSpPr txBox="1"/>
          <p:nvPr/>
        </p:nvSpPr>
        <p:spPr>
          <a:xfrm>
            <a:off x="6765498" y="2779733"/>
            <a:ext cx="5426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MY" sz="1200" dirty="0"/>
              <a:t>Displays the final dataset shape.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MY" sz="1200" dirty="0"/>
              <a:t>Shows the count of any remaining missing values by column (should be zero).</a:t>
            </a:r>
          </a:p>
        </p:txBody>
      </p:sp>
      <p:pic>
        <p:nvPicPr>
          <p:cNvPr id="10" name="Picture 9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0FE9C738-3BDE-118F-DEFE-3DA7A9463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9" t="76032" r="23406" b="10047"/>
          <a:stretch/>
        </p:blipFill>
        <p:spPr>
          <a:xfrm>
            <a:off x="844550" y="3490261"/>
            <a:ext cx="5933648" cy="871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F161B1-A5EA-367B-1280-9206DA9ED9FB}"/>
              </a:ext>
            </a:extLst>
          </p:cNvPr>
          <p:cNvSpPr txBox="1"/>
          <p:nvPr/>
        </p:nvSpPr>
        <p:spPr>
          <a:xfrm>
            <a:off x="6765497" y="3464364"/>
            <a:ext cx="5426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200" dirty="0"/>
              <a:t>Calls the function and applies it to the 'M1_final.csv' file.</a:t>
            </a:r>
          </a:p>
          <a:p>
            <a:pPr>
              <a:buNone/>
            </a:pPr>
            <a:r>
              <a:rPr lang="en-MY" sz="1200" dirty="0"/>
              <a:t>Saves the cleaned </a:t>
            </a:r>
            <a:r>
              <a:rPr lang="en-MY" sz="1200" dirty="0" err="1"/>
              <a:t>DataFrame</a:t>
            </a:r>
            <a:r>
              <a:rPr lang="en-MY" sz="1200" dirty="0"/>
              <a:t> to a new CSV file.</a:t>
            </a:r>
          </a:p>
          <a:p>
            <a:r>
              <a:rPr lang="en-MY" sz="1200" dirty="0"/>
              <a:t>Confirms the file has been saved</a:t>
            </a:r>
          </a:p>
        </p:txBody>
      </p:sp>
    </p:spTree>
    <p:extLst>
      <p:ext uri="{BB962C8B-B14F-4D97-AF65-F5344CB8AC3E}">
        <p14:creationId xmlns:p14="http://schemas.microsoft.com/office/powerpoint/2010/main" val="67477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>
            <a:extLst>
              <a:ext uri="{FF2B5EF4-FFF2-40B4-BE49-F238E27FC236}">
                <a16:creationId xmlns:a16="http://schemas.microsoft.com/office/drawing/2014/main" id="{6F15598D-A43E-5D9E-B801-DD2AD9613665}"/>
              </a:ext>
            </a:extLst>
          </p:cNvPr>
          <p:cNvSpPr txBox="1">
            <a:spLocks/>
          </p:cNvSpPr>
          <p:nvPr/>
        </p:nvSpPr>
        <p:spPr>
          <a:xfrm>
            <a:off x="831850" y="798361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MODEL-SPECIFIC OBSERVATION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2ABB81C-47B7-77DF-2D84-A82D1D42C2F9}"/>
              </a:ext>
            </a:extLst>
          </p:cNvPr>
          <p:cNvGraphicFramePr>
            <a:graphicFrameLocks noGrp="1"/>
          </p:cNvGraphicFramePr>
          <p:nvPr/>
        </p:nvGraphicFramePr>
        <p:xfrm>
          <a:off x="1014413" y="2227108"/>
          <a:ext cx="10044112" cy="307355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22056">
                  <a:extLst>
                    <a:ext uri="{9D8B030D-6E8A-4147-A177-3AD203B41FA5}">
                      <a16:colId xmlns:a16="http://schemas.microsoft.com/office/drawing/2014/main" val="3310574233"/>
                    </a:ext>
                  </a:extLst>
                </a:gridCol>
                <a:gridCol w="5022056">
                  <a:extLst>
                    <a:ext uri="{9D8B030D-6E8A-4147-A177-3AD203B41FA5}">
                      <a16:colId xmlns:a16="http://schemas.microsoft.com/office/drawing/2014/main" val="689392493"/>
                    </a:ext>
                  </a:extLst>
                </a:gridCol>
              </a:tblGrid>
              <a:tr h="563742">
                <a:tc>
                  <a:txBody>
                    <a:bodyPr/>
                    <a:lstStyle/>
                    <a:p>
                      <a:r>
                        <a:rPr lang="en-US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475968"/>
                  </a:ext>
                </a:extLst>
              </a:tr>
              <a:tr h="563742">
                <a:tc>
                  <a:txBody>
                    <a:bodyPr/>
                    <a:lstStyle/>
                    <a:p>
                      <a:r>
                        <a:rPr lang="en-MY" b="1" dirty="0"/>
                        <a:t>ATT-BI-LSTM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Strong recall and sequence learning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829205"/>
                  </a:ext>
                </a:extLst>
              </a:tr>
              <a:tr h="973034">
                <a:tc>
                  <a:txBody>
                    <a:bodyPr/>
                    <a:lstStyle/>
                    <a:p>
                      <a:r>
                        <a:rPr lang="en-MY" b="1" dirty="0"/>
                        <a:t>Random 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Good accuracy, interpretable, less effective on time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275457"/>
                  </a:ext>
                </a:extLst>
              </a:tr>
              <a:tr h="973034">
                <a:tc>
                  <a:txBody>
                    <a:bodyPr/>
                    <a:lstStyle/>
                    <a:p>
                      <a:r>
                        <a:rPr lang="en-MY" b="1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Balanced performance, robust to noise, great AUC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23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314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394116E-FD3C-B0C7-A666-96AD5487F85B}"/>
              </a:ext>
            </a:extLst>
          </p:cNvPr>
          <p:cNvSpPr txBox="1">
            <a:spLocks/>
          </p:cNvSpPr>
          <p:nvPr/>
        </p:nvSpPr>
        <p:spPr>
          <a:xfrm>
            <a:off x="831850" y="798361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MY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COMPARATIVE PERFORMANCE TABLE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C7E605-5B6F-38C3-A1C8-E35D6CA5B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392484"/>
              </p:ext>
            </p:extLst>
          </p:nvPr>
        </p:nvGraphicFramePr>
        <p:xfrm>
          <a:off x="1654628" y="1763486"/>
          <a:ext cx="8882744" cy="4513869"/>
        </p:xfrm>
        <a:graphic>
          <a:graphicData uri="http://schemas.openxmlformats.org/drawingml/2006/table">
            <a:tbl>
              <a:tblPr/>
              <a:tblGrid>
                <a:gridCol w="2220686">
                  <a:extLst>
                    <a:ext uri="{9D8B030D-6E8A-4147-A177-3AD203B41FA5}">
                      <a16:colId xmlns:a16="http://schemas.microsoft.com/office/drawing/2014/main" val="1725194631"/>
                    </a:ext>
                  </a:extLst>
                </a:gridCol>
                <a:gridCol w="2220686">
                  <a:extLst>
                    <a:ext uri="{9D8B030D-6E8A-4147-A177-3AD203B41FA5}">
                      <a16:colId xmlns:a16="http://schemas.microsoft.com/office/drawing/2014/main" val="1840847646"/>
                    </a:ext>
                  </a:extLst>
                </a:gridCol>
                <a:gridCol w="2220686">
                  <a:extLst>
                    <a:ext uri="{9D8B030D-6E8A-4147-A177-3AD203B41FA5}">
                      <a16:colId xmlns:a16="http://schemas.microsoft.com/office/drawing/2014/main" val="23980298"/>
                    </a:ext>
                  </a:extLst>
                </a:gridCol>
                <a:gridCol w="2220686">
                  <a:extLst>
                    <a:ext uri="{9D8B030D-6E8A-4147-A177-3AD203B41FA5}">
                      <a16:colId xmlns:a16="http://schemas.microsoft.com/office/drawing/2014/main" val="4209442686"/>
                    </a:ext>
                  </a:extLst>
                </a:gridCol>
              </a:tblGrid>
              <a:tr h="38945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Metric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Random Forest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XGBoost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ATT-BI-LSTM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106156"/>
                  </a:ext>
                </a:extLst>
              </a:tr>
              <a:tr h="38945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Accuracy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0.88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0.90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528270"/>
                  </a:ext>
                </a:extLst>
              </a:tr>
              <a:tr h="38945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M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Precision (Class 1)</a:t>
                      </a:r>
                      <a:endParaRPr lang="en-MY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0.89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0.98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425203"/>
                  </a:ext>
                </a:extLst>
              </a:tr>
              <a:tr h="38945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Recall (Class 1)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0.15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0.26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758788"/>
                  </a:ext>
                </a:extLst>
              </a:tr>
              <a:tr h="38945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F1-Score (Class 1)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0.26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0.41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41575"/>
                  </a:ext>
                </a:extLst>
              </a:tr>
              <a:tr h="38945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Precision (Class 0)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0.88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0.89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938663"/>
                  </a:ext>
                </a:extLst>
              </a:tr>
              <a:tr h="38945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Recall (Class 0)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489513"/>
                  </a:ext>
                </a:extLst>
              </a:tr>
              <a:tr h="38945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F1-Score (Class 0)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0.93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0.94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323768"/>
                  </a:ext>
                </a:extLst>
              </a:tr>
              <a:tr h="38945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Macro Avg F1-Score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0.60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0.68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298805"/>
                  </a:ext>
                </a:extLst>
              </a:tr>
              <a:tr h="38945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Weighted Avg F1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0.84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0.87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533598"/>
                  </a:ext>
                </a:extLst>
              </a:tr>
              <a:tr h="619299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Support (Total Samples)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5764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5764</a:t>
                      </a:r>
                      <a:endParaRPr lang="en-MY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M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5764</a:t>
                      </a:r>
                      <a:endParaRPr lang="en-MY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25466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AA2F8BE0-424F-8DBD-5218-0B4E6E651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2050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06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C05F4-0EB0-C927-40E3-A287D71A6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759E810-7D59-BA2D-3952-0B1FA7031655}"/>
              </a:ext>
            </a:extLst>
          </p:cNvPr>
          <p:cNvSpPr txBox="1">
            <a:spLocks/>
          </p:cNvSpPr>
          <p:nvPr/>
        </p:nvSpPr>
        <p:spPr>
          <a:xfrm>
            <a:off x="831850" y="798361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CONFUSION MATRIX &amp; ROC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708E71-99B5-A680-E3D3-2AB41B8D9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2257552"/>
            <a:ext cx="48514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5D4EAE-EB8B-0DE6-BB58-D3CBD43F4D28}"/>
              </a:ext>
            </a:extLst>
          </p:cNvPr>
          <p:cNvSpPr txBox="1"/>
          <p:nvPr/>
        </p:nvSpPr>
        <p:spPr>
          <a:xfrm>
            <a:off x="831850" y="1501648"/>
            <a:ext cx="188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RANDOM FOREST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0A224A8-514C-51DC-188B-422C17C4A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550" y="2206752"/>
            <a:ext cx="51816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540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AF4D8-179E-6355-4AB2-DB9C3E2EE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18C44E-3B96-4E48-4DAC-C71BD6E95250}"/>
              </a:ext>
            </a:extLst>
          </p:cNvPr>
          <p:cNvSpPr txBox="1"/>
          <p:nvPr/>
        </p:nvSpPr>
        <p:spPr>
          <a:xfrm>
            <a:off x="1432181" y="852714"/>
            <a:ext cx="1111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XGBOOST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C61E1B-3AAD-DC4A-87F8-E7763CDC5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1719943"/>
            <a:ext cx="55880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A2CCED6-37E9-27E7-A90A-7CA7210FB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0" y="1727200"/>
            <a:ext cx="52578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017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80A2B-FD4C-72FE-AF91-F74FD2FA9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6C0C37-6BE1-04C1-372C-6C609811CB5E}"/>
              </a:ext>
            </a:extLst>
          </p:cNvPr>
          <p:cNvSpPr txBox="1"/>
          <p:nvPr/>
        </p:nvSpPr>
        <p:spPr>
          <a:xfrm>
            <a:off x="1127381" y="762000"/>
            <a:ext cx="1372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ATT-BI-LSTM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3494A9-7DA5-0C52-B4C9-D1AD5241E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429657"/>
            <a:ext cx="58293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1DE1FBD-D500-E15B-E32F-ABB6D92EE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55057"/>
            <a:ext cx="5553019" cy="348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919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A6896CFD-2A25-C02C-DFD9-CBB8D6779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1"/>
            <a:ext cx="4366874" cy="554083"/>
          </a:xfrm>
        </p:spPr>
        <p:txBody>
          <a:bodyPr>
            <a:noAutofit/>
          </a:bodyPr>
          <a:lstStyle/>
          <a:p>
            <a:r>
              <a:rPr lang="en-US" b="1" dirty="0"/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BB93CE-FE44-B264-B29B-62D7A4855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FB4329-C09B-770B-765B-794F09D015FA}"/>
              </a:ext>
            </a:extLst>
          </p:cNvPr>
          <p:cNvSpPr/>
          <p:nvPr/>
        </p:nvSpPr>
        <p:spPr>
          <a:xfrm>
            <a:off x="2056792" y="2397411"/>
            <a:ext cx="2155372" cy="6096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Flight Delay Affect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B686AF-D623-9343-8038-0D705C44CD71}"/>
              </a:ext>
            </a:extLst>
          </p:cNvPr>
          <p:cNvSpPr/>
          <p:nvPr/>
        </p:nvSpPr>
        <p:spPr>
          <a:xfrm>
            <a:off x="3944899" y="3244029"/>
            <a:ext cx="1620842" cy="609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176EE0-C85B-AC11-F134-C4E61639D2CE}"/>
              </a:ext>
            </a:extLst>
          </p:cNvPr>
          <p:cNvSpPr/>
          <p:nvPr/>
        </p:nvSpPr>
        <p:spPr>
          <a:xfrm>
            <a:off x="2324057" y="4155789"/>
            <a:ext cx="1620842" cy="609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55479B-9959-2F87-668D-67EB83F360E1}"/>
              </a:ext>
            </a:extLst>
          </p:cNvPr>
          <p:cNvSpPr/>
          <p:nvPr/>
        </p:nvSpPr>
        <p:spPr>
          <a:xfrm>
            <a:off x="831850" y="3244029"/>
            <a:ext cx="1620842" cy="609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Passengers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402E1D-DBC4-9813-B052-600392226DB4}"/>
              </a:ext>
            </a:extLst>
          </p:cNvPr>
          <p:cNvSpPr/>
          <p:nvPr/>
        </p:nvSpPr>
        <p:spPr>
          <a:xfrm>
            <a:off x="7097753" y="1518222"/>
            <a:ext cx="4249697" cy="206317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Accurate delay  prediction = improves airline efficiency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89E1F4E-25F4-2D22-857A-DBB42A0154E3}"/>
              </a:ext>
            </a:extLst>
          </p:cNvPr>
          <p:cNvSpPr/>
          <p:nvPr/>
        </p:nvSpPr>
        <p:spPr>
          <a:xfrm>
            <a:off x="5565741" y="3679903"/>
            <a:ext cx="4249697" cy="20631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(ML) is ideal for handling complex aviation data.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ED62CB-E711-EB9C-0BC6-D250C4220A12}"/>
              </a:ext>
            </a:extLst>
          </p:cNvPr>
          <p:cNvCxnSpPr>
            <a:stCxn id="2" idx="1"/>
            <a:endCxn id="10" idx="0"/>
          </p:cNvCxnSpPr>
          <p:nvPr/>
        </p:nvCxnSpPr>
        <p:spPr>
          <a:xfrm flipH="1">
            <a:off x="1642271" y="2702211"/>
            <a:ext cx="414521" cy="54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291CDB0-358D-D97D-C8BC-E61D04EF1D2A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3134478" y="3007011"/>
            <a:ext cx="0" cy="1148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9D14EE-E1C3-A6A4-DD47-528B85C38A1B}"/>
              </a:ext>
            </a:extLst>
          </p:cNvPr>
          <p:cNvCxnSpPr>
            <a:stCxn id="2" idx="3"/>
            <a:endCxn id="4" idx="0"/>
          </p:cNvCxnSpPr>
          <p:nvPr/>
        </p:nvCxnSpPr>
        <p:spPr>
          <a:xfrm>
            <a:off x="4212164" y="2702211"/>
            <a:ext cx="543156" cy="54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244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90DB7E-21EC-A731-6FE3-A1C9E42B7043}"/>
              </a:ext>
            </a:extLst>
          </p:cNvPr>
          <p:cNvSpPr txBox="1">
            <a:spLocks/>
          </p:cNvSpPr>
          <p:nvPr/>
        </p:nvSpPr>
        <p:spPr>
          <a:xfrm>
            <a:off x="831850" y="798361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KEY TAKEAWAYS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A74573-936E-6B24-D7CB-8B7BD024B14E}"/>
              </a:ext>
            </a:extLst>
          </p:cNvPr>
          <p:cNvGraphicFramePr>
            <a:graphicFrameLocks noGrp="1"/>
          </p:cNvGraphicFramePr>
          <p:nvPr/>
        </p:nvGraphicFramePr>
        <p:xfrm>
          <a:off x="1014413" y="2227108"/>
          <a:ext cx="10044112" cy="307355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22056">
                  <a:extLst>
                    <a:ext uri="{9D8B030D-6E8A-4147-A177-3AD203B41FA5}">
                      <a16:colId xmlns:a16="http://schemas.microsoft.com/office/drawing/2014/main" val="3310574233"/>
                    </a:ext>
                  </a:extLst>
                </a:gridCol>
                <a:gridCol w="5022056">
                  <a:extLst>
                    <a:ext uri="{9D8B030D-6E8A-4147-A177-3AD203B41FA5}">
                      <a16:colId xmlns:a16="http://schemas.microsoft.com/office/drawing/2014/main" val="689392493"/>
                    </a:ext>
                  </a:extLst>
                </a:gridCol>
              </a:tblGrid>
              <a:tr h="563742">
                <a:tc>
                  <a:txBody>
                    <a:bodyPr/>
                    <a:lstStyle/>
                    <a:p>
                      <a:r>
                        <a:rPr lang="en-US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475968"/>
                  </a:ext>
                </a:extLst>
              </a:tr>
              <a:tr h="563742">
                <a:tc>
                  <a:txBody>
                    <a:bodyPr/>
                    <a:lstStyle/>
                    <a:p>
                      <a:r>
                        <a:rPr lang="en-MY" b="1" dirty="0"/>
                        <a:t>ATT-BI-LSTM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best for detecting delays in sequence-based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829205"/>
                  </a:ext>
                </a:extLst>
              </a:tr>
              <a:tr h="973034">
                <a:tc>
                  <a:txBody>
                    <a:bodyPr/>
                    <a:lstStyle/>
                    <a:p>
                      <a:r>
                        <a:rPr lang="en-MY" b="1" dirty="0"/>
                        <a:t>Random 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suitable when model transparency is important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275457"/>
                  </a:ext>
                </a:extLst>
              </a:tr>
              <a:tr h="973034">
                <a:tc>
                  <a:txBody>
                    <a:bodyPr/>
                    <a:lstStyle/>
                    <a:p>
                      <a:r>
                        <a:rPr lang="en-MY" b="1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offers strong overall balance of performance and efficiency</a:t>
                      </a:r>
                      <a:br>
                        <a:rPr lang="en-MY" dirty="0"/>
                      </a:b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23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614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B87DDB-F957-BB51-DFA7-A05DE9C8C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781051"/>
            <a:ext cx="10515600" cy="755141"/>
          </a:xfrm>
        </p:spPr>
        <p:txBody>
          <a:bodyPr/>
          <a:lstStyle/>
          <a:p>
            <a:r>
              <a:rPr lang="en-US" b="1" dirty="0"/>
              <a:t>CONCLUSION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718192-83BF-D90D-6B2B-3CC499271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FDE169E-EA80-158D-1427-BED2596C7669}"/>
              </a:ext>
            </a:extLst>
          </p:cNvPr>
          <p:cNvSpPr/>
          <p:nvPr/>
        </p:nvSpPr>
        <p:spPr>
          <a:xfrm>
            <a:off x="878695" y="2442463"/>
            <a:ext cx="2535065" cy="200761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ML improves delay prediction, especially </a:t>
            </a:r>
            <a:r>
              <a:rPr lang="en-MY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XGBoost</a:t>
            </a:r>
            <a:r>
              <a:rPr lang="en-MY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and ATT-BI-LSTM.</a:t>
            </a:r>
            <a:endParaRPr lang="en-MY" sz="20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33E816-9ABD-25E1-DB7A-13C7849E27C9}"/>
              </a:ext>
            </a:extLst>
          </p:cNvPr>
          <p:cNvSpPr/>
          <p:nvPr/>
        </p:nvSpPr>
        <p:spPr>
          <a:xfrm>
            <a:off x="8849650" y="2425189"/>
            <a:ext cx="2535065" cy="20076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ATT-BI-LSTM better at identifying delayed flights</a:t>
            </a:r>
            <a:r>
              <a:rPr lang="en-MY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B16E4E6-72EF-7D3F-8FFA-C59983AD9B55}"/>
              </a:ext>
            </a:extLst>
          </p:cNvPr>
          <p:cNvSpPr/>
          <p:nvPr/>
        </p:nvSpPr>
        <p:spPr>
          <a:xfrm>
            <a:off x="6192665" y="2425190"/>
            <a:ext cx="2535065" cy="20076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Time and weather are key influencing factors.</a:t>
            </a:r>
            <a:endParaRPr lang="en-MY" sz="2000" kern="1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6D13014-FCE0-777A-23EA-6AD8F7B0F3A8}"/>
              </a:ext>
            </a:extLst>
          </p:cNvPr>
          <p:cNvSpPr/>
          <p:nvPr/>
        </p:nvSpPr>
        <p:spPr>
          <a:xfrm>
            <a:off x="3535680" y="2425191"/>
            <a:ext cx="2535065" cy="200761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Data preprocessing is critical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621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4D52F-AC3F-E900-EE0E-D7962FCFC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A455A-2DEA-BC39-52E5-CD3B40DBC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781051"/>
            <a:ext cx="10515600" cy="755141"/>
          </a:xfrm>
        </p:spPr>
        <p:txBody>
          <a:bodyPr/>
          <a:lstStyle/>
          <a:p>
            <a:r>
              <a:rPr lang="en-MY" b="1" dirty="0"/>
              <a:t>RECOMMENDATIONS &amp; FUTURE WORK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E4CEF3-0886-1626-6518-674454FB4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1808616-EECB-B0A6-996F-835D158E2E6F}"/>
              </a:ext>
            </a:extLst>
          </p:cNvPr>
          <p:cNvSpPr/>
          <p:nvPr/>
        </p:nvSpPr>
        <p:spPr>
          <a:xfrm>
            <a:off x="878695" y="2442463"/>
            <a:ext cx="2535065" cy="200761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MY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Add real-time data and multiple airport inputs.</a:t>
            </a:r>
            <a:endParaRPr lang="en-MY" sz="20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5A9ECCE-F5AE-2A85-FB63-AC22675AA80F}"/>
              </a:ext>
            </a:extLst>
          </p:cNvPr>
          <p:cNvSpPr/>
          <p:nvPr/>
        </p:nvSpPr>
        <p:spPr>
          <a:xfrm>
            <a:off x="8849650" y="2425189"/>
            <a:ext cx="2535065" cy="200761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Integrate live system for dynamic predictions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A86DF4-7785-39E3-F9A4-392A0CBA8848}"/>
              </a:ext>
            </a:extLst>
          </p:cNvPr>
          <p:cNvSpPr/>
          <p:nvPr/>
        </p:nvSpPr>
        <p:spPr>
          <a:xfrm>
            <a:off x="6192665" y="2425190"/>
            <a:ext cx="2535065" cy="20076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 Explainable AI (XAI) to improve trust and understanding</a:t>
            </a:r>
            <a:endParaRPr lang="en-MY" sz="2000" kern="1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16138A9-3EF5-2028-71EA-F090017853AA}"/>
              </a:ext>
            </a:extLst>
          </p:cNvPr>
          <p:cNvSpPr/>
          <p:nvPr/>
        </p:nvSpPr>
        <p:spPr>
          <a:xfrm>
            <a:off x="3535680" y="2425191"/>
            <a:ext cx="2535065" cy="20076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MY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Try transformer models like BERT, TFT.</a:t>
            </a:r>
            <a:endParaRPr lang="en-MY" sz="20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972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4820F6-6C26-1EBF-5C42-FA03DE41E161}"/>
              </a:ext>
            </a:extLst>
          </p:cNvPr>
          <p:cNvSpPr txBox="1"/>
          <p:nvPr/>
        </p:nvSpPr>
        <p:spPr bwMode="auto">
          <a:xfrm>
            <a:off x="3647115" y="2649752"/>
            <a:ext cx="4706938" cy="1015663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dirty="0">
                <a:solidFill>
                  <a:schemeClr val="bg1"/>
                </a:solidFill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C1C89C-415D-8541-332A-2F542D81F044}"/>
              </a:ext>
            </a:extLst>
          </p:cNvPr>
          <p:cNvSpPr txBox="1"/>
          <p:nvPr/>
        </p:nvSpPr>
        <p:spPr>
          <a:xfrm>
            <a:off x="4434467" y="4076956"/>
            <a:ext cx="1661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/>
                </a:solidFill>
              </a:rPr>
              <a:t>univteknologimalaysia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36870D-2DAD-C7DB-DE9D-5E9D14D472AB}"/>
              </a:ext>
            </a:extLst>
          </p:cNvPr>
          <p:cNvGrpSpPr/>
          <p:nvPr/>
        </p:nvGrpSpPr>
        <p:grpSpPr>
          <a:xfrm>
            <a:off x="3366240" y="4067101"/>
            <a:ext cx="280228" cy="281958"/>
            <a:chOff x="2163763" y="-1266825"/>
            <a:chExt cx="1028700" cy="1035050"/>
          </a:xfrm>
          <a:solidFill>
            <a:schemeClr val="bg1">
              <a:lumMod val="95000"/>
            </a:schemeClr>
          </a:solidFill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9CA6BC94-EC3A-003F-BBFA-332A294D5F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3763" y="-1266825"/>
              <a:ext cx="1028700" cy="1035050"/>
            </a:xfrm>
            <a:custGeom>
              <a:avLst/>
              <a:gdLst>
                <a:gd name="T0" fmla="*/ 198 w 396"/>
                <a:gd name="T1" fmla="*/ 0 h 396"/>
                <a:gd name="T2" fmla="*/ 338 w 396"/>
                <a:gd name="T3" fmla="*/ 58 h 396"/>
                <a:gd name="T4" fmla="*/ 396 w 396"/>
                <a:gd name="T5" fmla="*/ 198 h 396"/>
                <a:gd name="T6" fmla="*/ 338 w 396"/>
                <a:gd name="T7" fmla="*/ 338 h 396"/>
                <a:gd name="T8" fmla="*/ 198 w 396"/>
                <a:gd name="T9" fmla="*/ 396 h 396"/>
                <a:gd name="T10" fmla="*/ 58 w 396"/>
                <a:gd name="T11" fmla="*/ 338 h 396"/>
                <a:gd name="T12" fmla="*/ 0 w 396"/>
                <a:gd name="T13" fmla="*/ 198 h 396"/>
                <a:gd name="T14" fmla="*/ 58 w 396"/>
                <a:gd name="T15" fmla="*/ 58 h 396"/>
                <a:gd name="T16" fmla="*/ 198 w 396"/>
                <a:gd name="T17" fmla="*/ 0 h 396"/>
                <a:gd name="T18" fmla="*/ 327 w 396"/>
                <a:gd name="T19" fmla="*/ 69 h 396"/>
                <a:gd name="T20" fmla="*/ 198 w 396"/>
                <a:gd name="T21" fmla="*/ 15 h 396"/>
                <a:gd name="T22" fmla="*/ 69 w 396"/>
                <a:gd name="T23" fmla="*/ 69 h 396"/>
                <a:gd name="T24" fmla="*/ 15 w 396"/>
                <a:gd name="T25" fmla="*/ 198 h 396"/>
                <a:gd name="T26" fmla="*/ 69 w 396"/>
                <a:gd name="T27" fmla="*/ 327 h 396"/>
                <a:gd name="T28" fmla="*/ 198 w 396"/>
                <a:gd name="T29" fmla="*/ 380 h 396"/>
                <a:gd name="T30" fmla="*/ 327 w 396"/>
                <a:gd name="T31" fmla="*/ 327 h 396"/>
                <a:gd name="T32" fmla="*/ 380 w 396"/>
                <a:gd name="T33" fmla="*/ 198 h 396"/>
                <a:gd name="T34" fmla="*/ 327 w 396"/>
                <a:gd name="T35" fmla="*/ 6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6" h="396">
                  <a:moveTo>
                    <a:pt x="198" y="0"/>
                  </a:moveTo>
                  <a:cubicBezTo>
                    <a:pt x="252" y="0"/>
                    <a:pt x="302" y="22"/>
                    <a:pt x="338" y="58"/>
                  </a:cubicBezTo>
                  <a:cubicBezTo>
                    <a:pt x="374" y="93"/>
                    <a:pt x="396" y="143"/>
                    <a:pt x="396" y="198"/>
                  </a:cubicBezTo>
                  <a:cubicBezTo>
                    <a:pt x="396" y="252"/>
                    <a:pt x="374" y="302"/>
                    <a:pt x="338" y="338"/>
                  </a:cubicBezTo>
                  <a:cubicBezTo>
                    <a:pt x="302" y="374"/>
                    <a:pt x="252" y="396"/>
                    <a:pt x="198" y="396"/>
                  </a:cubicBezTo>
                  <a:cubicBezTo>
                    <a:pt x="143" y="396"/>
                    <a:pt x="93" y="374"/>
                    <a:pt x="58" y="338"/>
                  </a:cubicBezTo>
                  <a:cubicBezTo>
                    <a:pt x="22" y="302"/>
                    <a:pt x="0" y="252"/>
                    <a:pt x="0" y="198"/>
                  </a:cubicBezTo>
                  <a:cubicBezTo>
                    <a:pt x="0" y="143"/>
                    <a:pt x="22" y="93"/>
                    <a:pt x="58" y="58"/>
                  </a:cubicBezTo>
                  <a:cubicBezTo>
                    <a:pt x="93" y="22"/>
                    <a:pt x="143" y="0"/>
                    <a:pt x="198" y="0"/>
                  </a:cubicBezTo>
                  <a:close/>
                  <a:moveTo>
                    <a:pt x="327" y="69"/>
                  </a:moveTo>
                  <a:cubicBezTo>
                    <a:pt x="294" y="36"/>
                    <a:pt x="248" y="15"/>
                    <a:pt x="198" y="15"/>
                  </a:cubicBezTo>
                  <a:cubicBezTo>
                    <a:pt x="147" y="15"/>
                    <a:pt x="102" y="36"/>
                    <a:pt x="69" y="69"/>
                  </a:cubicBezTo>
                  <a:cubicBezTo>
                    <a:pt x="36" y="102"/>
                    <a:pt x="15" y="147"/>
                    <a:pt x="15" y="198"/>
                  </a:cubicBezTo>
                  <a:cubicBezTo>
                    <a:pt x="15" y="248"/>
                    <a:pt x="36" y="294"/>
                    <a:pt x="69" y="327"/>
                  </a:cubicBezTo>
                  <a:cubicBezTo>
                    <a:pt x="102" y="360"/>
                    <a:pt x="147" y="380"/>
                    <a:pt x="198" y="380"/>
                  </a:cubicBezTo>
                  <a:cubicBezTo>
                    <a:pt x="248" y="380"/>
                    <a:pt x="294" y="360"/>
                    <a:pt x="327" y="327"/>
                  </a:cubicBezTo>
                  <a:cubicBezTo>
                    <a:pt x="360" y="294"/>
                    <a:pt x="380" y="248"/>
                    <a:pt x="380" y="198"/>
                  </a:cubicBezTo>
                  <a:cubicBezTo>
                    <a:pt x="380" y="147"/>
                    <a:pt x="360" y="102"/>
                    <a:pt x="32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D93D63C-4E6A-702C-8FFD-729BB391A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4288" y="-1014413"/>
              <a:ext cx="246063" cy="528638"/>
            </a:xfrm>
            <a:custGeom>
              <a:avLst/>
              <a:gdLst>
                <a:gd name="T0" fmla="*/ 63 w 95"/>
                <a:gd name="T1" fmla="*/ 60 h 202"/>
                <a:gd name="T2" fmla="*/ 63 w 95"/>
                <a:gd name="T3" fmla="*/ 44 h 202"/>
                <a:gd name="T4" fmla="*/ 72 w 95"/>
                <a:gd name="T5" fmla="*/ 34 h 202"/>
                <a:gd name="T6" fmla="*/ 94 w 95"/>
                <a:gd name="T7" fmla="*/ 34 h 202"/>
                <a:gd name="T8" fmla="*/ 94 w 95"/>
                <a:gd name="T9" fmla="*/ 0 h 202"/>
                <a:gd name="T10" fmla="*/ 63 w 95"/>
                <a:gd name="T11" fmla="*/ 0 h 202"/>
                <a:gd name="T12" fmla="*/ 21 w 95"/>
                <a:gd name="T13" fmla="*/ 42 h 202"/>
                <a:gd name="T14" fmla="*/ 21 w 95"/>
                <a:gd name="T15" fmla="*/ 60 h 202"/>
                <a:gd name="T16" fmla="*/ 0 w 95"/>
                <a:gd name="T17" fmla="*/ 60 h 202"/>
                <a:gd name="T18" fmla="*/ 0 w 95"/>
                <a:gd name="T19" fmla="*/ 85 h 202"/>
                <a:gd name="T20" fmla="*/ 0 w 95"/>
                <a:gd name="T21" fmla="*/ 101 h 202"/>
                <a:gd name="T22" fmla="*/ 21 w 95"/>
                <a:gd name="T23" fmla="*/ 101 h 202"/>
                <a:gd name="T24" fmla="*/ 21 w 95"/>
                <a:gd name="T25" fmla="*/ 202 h 202"/>
                <a:gd name="T26" fmla="*/ 61 w 95"/>
                <a:gd name="T27" fmla="*/ 202 h 202"/>
                <a:gd name="T28" fmla="*/ 61 w 95"/>
                <a:gd name="T29" fmla="*/ 101 h 202"/>
                <a:gd name="T30" fmla="*/ 91 w 95"/>
                <a:gd name="T31" fmla="*/ 101 h 202"/>
                <a:gd name="T32" fmla="*/ 92 w 95"/>
                <a:gd name="T33" fmla="*/ 85 h 202"/>
                <a:gd name="T34" fmla="*/ 95 w 95"/>
                <a:gd name="T35" fmla="*/ 60 h 202"/>
                <a:gd name="T36" fmla="*/ 63 w 95"/>
                <a:gd name="T37" fmla="*/ 6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5" h="202">
                  <a:moveTo>
                    <a:pt x="63" y="60"/>
                  </a:moveTo>
                  <a:cubicBezTo>
                    <a:pt x="63" y="44"/>
                    <a:pt x="63" y="44"/>
                    <a:pt x="63" y="44"/>
                  </a:cubicBezTo>
                  <a:cubicBezTo>
                    <a:pt x="63" y="36"/>
                    <a:pt x="68" y="34"/>
                    <a:pt x="72" y="34"/>
                  </a:cubicBezTo>
                  <a:cubicBezTo>
                    <a:pt x="75" y="34"/>
                    <a:pt x="94" y="34"/>
                    <a:pt x="94" y="34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21" y="25"/>
                    <a:pt x="21" y="42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1" y="147"/>
                    <a:pt x="21" y="202"/>
                    <a:pt x="21" y="202"/>
                  </a:cubicBezTo>
                  <a:cubicBezTo>
                    <a:pt x="61" y="202"/>
                    <a:pt x="61" y="202"/>
                    <a:pt x="61" y="202"/>
                  </a:cubicBezTo>
                  <a:cubicBezTo>
                    <a:pt x="61" y="202"/>
                    <a:pt x="61" y="146"/>
                    <a:pt x="61" y="101"/>
                  </a:cubicBezTo>
                  <a:cubicBezTo>
                    <a:pt x="91" y="101"/>
                    <a:pt x="91" y="101"/>
                    <a:pt x="91" y="101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95" y="60"/>
                    <a:pt x="95" y="60"/>
                    <a:pt x="95" y="60"/>
                  </a:cubicBezTo>
                  <a:lnTo>
                    <a:pt x="63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09B19F7-B624-3ABA-C567-5166FD20AAE7}"/>
              </a:ext>
            </a:extLst>
          </p:cNvPr>
          <p:cNvGrpSpPr/>
          <p:nvPr/>
        </p:nvGrpSpPr>
        <p:grpSpPr>
          <a:xfrm>
            <a:off x="7531144" y="4077067"/>
            <a:ext cx="279796" cy="281958"/>
            <a:chOff x="3470276" y="-1266825"/>
            <a:chExt cx="1027113" cy="1035050"/>
          </a:xfrm>
          <a:solidFill>
            <a:schemeClr val="bg1">
              <a:lumMod val="95000"/>
            </a:schemeClr>
          </a:solidFill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1D2869D3-FA80-AF09-B200-6780D06BD5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0276" y="-1266825"/>
              <a:ext cx="1027113" cy="1035050"/>
            </a:xfrm>
            <a:custGeom>
              <a:avLst/>
              <a:gdLst>
                <a:gd name="T0" fmla="*/ 198 w 396"/>
                <a:gd name="T1" fmla="*/ 0 h 396"/>
                <a:gd name="T2" fmla="*/ 338 w 396"/>
                <a:gd name="T3" fmla="*/ 58 h 396"/>
                <a:gd name="T4" fmla="*/ 396 w 396"/>
                <a:gd name="T5" fmla="*/ 198 h 396"/>
                <a:gd name="T6" fmla="*/ 338 w 396"/>
                <a:gd name="T7" fmla="*/ 338 h 396"/>
                <a:gd name="T8" fmla="*/ 198 w 396"/>
                <a:gd name="T9" fmla="*/ 396 h 396"/>
                <a:gd name="T10" fmla="*/ 58 w 396"/>
                <a:gd name="T11" fmla="*/ 338 h 396"/>
                <a:gd name="T12" fmla="*/ 0 w 396"/>
                <a:gd name="T13" fmla="*/ 198 h 396"/>
                <a:gd name="T14" fmla="*/ 58 w 396"/>
                <a:gd name="T15" fmla="*/ 58 h 396"/>
                <a:gd name="T16" fmla="*/ 198 w 396"/>
                <a:gd name="T17" fmla="*/ 0 h 396"/>
                <a:gd name="T18" fmla="*/ 328 w 396"/>
                <a:gd name="T19" fmla="*/ 69 h 396"/>
                <a:gd name="T20" fmla="*/ 198 w 396"/>
                <a:gd name="T21" fmla="*/ 15 h 396"/>
                <a:gd name="T22" fmla="*/ 69 w 396"/>
                <a:gd name="T23" fmla="*/ 69 h 396"/>
                <a:gd name="T24" fmla="*/ 16 w 396"/>
                <a:gd name="T25" fmla="*/ 198 h 396"/>
                <a:gd name="T26" fmla="*/ 69 w 396"/>
                <a:gd name="T27" fmla="*/ 327 h 396"/>
                <a:gd name="T28" fmla="*/ 198 w 396"/>
                <a:gd name="T29" fmla="*/ 380 h 396"/>
                <a:gd name="T30" fmla="*/ 328 w 396"/>
                <a:gd name="T31" fmla="*/ 327 h 396"/>
                <a:gd name="T32" fmla="*/ 381 w 396"/>
                <a:gd name="T33" fmla="*/ 198 h 396"/>
                <a:gd name="T34" fmla="*/ 328 w 396"/>
                <a:gd name="T35" fmla="*/ 6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6" h="396">
                  <a:moveTo>
                    <a:pt x="198" y="0"/>
                  </a:moveTo>
                  <a:cubicBezTo>
                    <a:pt x="253" y="0"/>
                    <a:pt x="303" y="22"/>
                    <a:pt x="338" y="58"/>
                  </a:cubicBezTo>
                  <a:cubicBezTo>
                    <a:pt x="374" y="93"/>
                    <a:pt x="396" y="143"/>
                    <a:pt x="396" y="198"/>
                  </a:cubicBezTo>
                  <a:cubicBezTo>
                    <a:pt x="396" y="252"/>
                    <a:pt x="374" y="302"/>
                    <a:pt x="338" y="338"/>
                  </a:cubicBezTo>
                  <a:cubicBezTo>
                    <a:pt x="303" y="374"/>
                    <a:pt x="253" y="396"/>
                    <a:pt x="198" y="396"/>
                  </a:cubicBezTo>
                  <a:cubicBezTo>
                    <a:pt x="144" y="396"/>
                    <a:pt x="94" y="374"/>
                    <a:pt x="58" y="338"/>
                  </a:cubicBezTo>
                  <a:cubicBezTo>
                    <a:pt x="22" y="302"/>
                    <a:pt x="0" y="252"/>
                    <a:pt x="0" y="198"/>
                  </a:cubicBezTo>
                  <a:cubicBezTo>
                    <a:pt x="0" y="143"/>
                    <a:pt x="22" y="93"/>
                    <a:pt x="58" y="58"/>
                  </a:cubicBezTo>
                  <a:cubicBezTo>
                    <a:pt x="94" y="22"/>
                    <a:pt x="144" y="0"/>
                    <a:pt x="198" y="0"/>
                  </a:cubicBezTo>
                  <a:close/>
                  <a:moveTo>
                    <a:pt x="328" y="69"/>
                  </a:moveTo>
                  <a:cubicBezTo>
                    <a:pt x="294" y="36"/>
                    <a:pt x="249" y="15"/>
                    <a:pt x="198" y="15"/>
                  </a:cubicBezTo>
                  <a:cubicBezTo>
                    <a:pt x="148" y="15"/>
                    <a:pt x="102" y="36"/>
                    <a:pt x="69" y="69"/>
                  </a:cubicBezTo>
                  <a:cubicBezTo>
                    <a:pt x="36" y="102"/>
                    <a:pt x="16" y="147"/>
                    <a:pt x="16" y="198"/>
                  </a:cubicBezTo>
                  <a:cubicBezTo>
                    <a:pt x="16" y="248"/>
                    <a:pt x="36" y="294"/>
                    <a:pt x="69" y="327"/>
                  </a:cubicBezTo>
                  <a:cubicBezTo>
                    <a:pt x="102" y="360"/>
                    <a:pt x="148" y="380"/>
                    <a:pt x="198" y="380"/>
                  </a:cubicBezTo>
                  <a:cubicBezTo>
                    <a:pt x="249" y="380"/>
                    <a:pt x="294" y="360"/>
                    <a:pt x="328" y="327"/>
                  </a:cubicBezTo>
                  <a:cubicBezTo>
                    <a:pt x="361" y="294"/>
                    <a:pt x="381" y="248"/>
                    <a:pt x="381" y="198"/>
                  </a:cubicBezTo>
                  <a:cubicBezTo>
                    <a:pt x="381" y="147"/>
                    <a:pt x="361" y="102"/>
                    <a:pt x="328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2E0A07B-CE26-AFAB-9272-1F467B6A0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7451" y="-1011238"/>
              <a:ext cx="515938" cy="520700"/>
            </a:xfrm>
            <a:custGeom>
              <a:avLst/>
              <a:gdLst>
                <a:gd name="T0" fmla="*/ 49 w 199"/>
                <a:gd name="T1" fmla="*/ 100 h 199"/>
                <a:gd name="T2" fmla="*/ 99 w 199"/>
                <a:gd name="T3" fmla="*/ 49 h 199"/>
                <a:gd name="T4" fmla="*/ 150 w 199"/>
                <a:gd name="T5" fmla="*/ 100 h 199"/>
                <a:gd name="T6" fmla="*/ 99 w 199"/>
                <a:gd name="T7" fmla="*/ 150 h 199"/>
                <a:gd name="T8" fmla="*/ 49 w 199"/>
                <a:gd name="T9" fmla="*/ 100 h 199"/>
                <a:gd name="T10" fmla="*/ 152 w 199"/>
                <a:gd name="T11" fmla="*/ 0 h 199"/>
                <a:gd name="T12" fmla="*/ 47 w 199"/>
                <a:gd name="T13" fmla="*/ 0 h 199"/>
                <a:gd name="T14" fmla="*/ 0 w 199"/>
                <a:gd name="T15" fmla="*/ 47 h 199"/>
                <a:gd name="T16" fmla="*/ 0 w 199"/>
                <a:gd name="T17" fmla="*/ 152 h 199"/>
                <a:gd name="T18" fmla="*/ 47 w 199"/>
                <a:gd name="T19" fmla="*/ 199 h 199"/>
                <a:gd name="T20" fmla="*/ 152 w 199"/>
                <a:gd name="T21" fmla="*/ 199 h 199"/>
                <a:gd name="T22" fmla="*/ 199 w 199"/>
                <a:gd name="T23" fmla="*/ 152 h 199"/>
                <a:gd name="T24" fmla="*/ 199 w 199"/>
                <a:gd name="T25" fmla="*/ 47 h 199"/>
                <a:gd name="T26" fmla="*/ 152 w 199"/>
                <a:gd name="T27" fmla="*/ 0 h 199"/>
                <a:gd name="T28" fmla="*/ 47 w 199"/>
                <a:gd name="T29" fmla="*/ 12 h 199"/>
                <a:gd name="T30" fmla="*/ 152 w 199"/>
                <a:gd name="T31" fmla="*/ 12 h 199"/>
                <a:gd name="T32" fmla="*/ 187 w 199"/>
                <a:gd name="T33" fmla="*/ 47 h 199"/>
                <a:gd name="T34" fmla="*/ 187 w 199"/>
                <a:gd name="T35" fmla="*/ 152 h 199"/>
                <a:gd name="T36" fmla="*/ 152 w 199"/>
                <a:gd name="T37" fmla="*/ 187 h 199"/>
                <a:gd name="T38" fmla="*/ 47 w 199"/>
                <a:gd name="T39" fmla="*/ 187 h 199"/>
                <a:gd name="T40" fmla="*/ 12 w 199"/>
                <a:gd name="T41" fmla="*/ 152 h 199"/>
                <a:gd name="T42" fmla="*/ 12 w 199"/>
                <a:gd name="T43" fmla="*/ 47 h 199"/>
                <a:gd name="T44" fmla="*/ 47 w 199"/>
                <a:gd name="T45" fmla="*/ 12 h 199"/>
                <a:gd name="T46" fmla="*/ 162 w 199"/>
                <a:gd name="T47" fmla="*/ 27 h 199"/>
                <a:gd name="T48" fmla="*/ 152 w 199"/>
                <a:gd name="T49" fmla="*/ 37 h 199"/>
                <a:gd name="T50" fmla="*/ 162 w 199"/>
                <a:gd name="T51" fmla="*/ 48 h 199"/>
                <a:gd name="T52" fmla="*/ 173 w 199"/>
                <a:gd name="T53" fmla="*/ 37 h 199"/>
                <a:gd name="T54" fmla="*/ 162 w 199"/>
                <a:gd name="T55" fmla="*/ 27 h 199"/>
                <a:gd name="T56" fmla="*/ 163 w 199"/>
                <a:gd name="T57" fmla="*/ 100 h 199"/>
                <a:gd name="T58" fmla="*/ 99 w 199"/>
                <a:gd name="T59" fmla="*/ 36 h 199"/>
                <a:gd name="T60" fmla="*/ 35 w 199"/>
                <a:gd name="T61" fmla="*/ 100 h 199"/>
                <a:gd name="T62" fmla="*/ 99 w 199"/>
                <a:gd name="T63" fmla="*/ 164 h 199"/>
                <a:gd name="T64" fmla="*/ 163 w 199"/>
                <a:gd name="T65" fmla="*/ 10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9" h="199">
                  <a:moveTo>
                    <a:pt x="49" y="100"/>
                  </a:moveTo>
                  <a:cubicBezTo>
                    <a:pt x="49" y="72"/>
                    <a:pt x="71" y="49"/>
                    <a:pt x="99" y="49"/>
                  </a:cubicBezTo>
                  <a:cubicBezTo>
                    <a:pt x="127" y="49"/>
                    <a:pt x="150" y="72"/>
                    <a:pt x="150" y="100"/>
                  </a:cubicBezTo>
                  <a:cubicBezTo>
                    <a:pt x="150" y="128"/>
                    <a:pt x="127" y="150"/>
                    <a:pt x="99" y="150"/>
                  </a:cubicBezTo>
                  <a:cubicBezTo>
                    <a:pt x="71" y="150"/>
                    <a:pt x="49" y="128"/>
                    <a:pt x="49" y="100"/>
                  </a:cubicBezTo>
                  <a:close/>
                  <a:moveTo>
                    <a:pt x="152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78"/>
                    <a:pt x="21" y="199"/>
                    <a:pt x="47" y="199"/>
                  </a:cubicBezTo>
                  <a:cubicBezTo>
                    <a:pt x="152" y="199"/>
                    <a:pt x="152" y="199"/>
                    <a:pt x="152" y="199"/>
                  </a:cubicBezTo>
                  <a:cubicBezTo>
                    <a:pt x="178" y="199"/>
                    <a:pt x="199" y="178"/>
                    <a:pt x="199" y="152"/>
                  </a:cubicBezTo>
                  <a:cubicBezTo>
                    <a:pt x="199" y="47"/>
                    <a:pt x="199" y="47"/>
                    <a:pt x="199" y="47"/>
                  </a:cubicBezTo>
                  <a:cubicBezTo>
                    <a:pt x="199" y="21"/>
                    <a:pt x="178" y="0"/>
                    <a:pt x="152" y="0"/>
                  </a:cubicBezTo>
                  <a:close/>
                  <a:moveTo>
                    <a:pt x="47" y="12"/>
                  </a:moveTo>
                  <a:cubicBezTo>
                    <a:pt x="152" y="12"/>
                    <a:pt x="152" y="12"/>
                    <a:pt x="152" y="12"/>
                  </a:cubicBezTo>
                  <a:cubicBezTo>
                    <a:pt x="171" y="12"/>
                    <a:pt x="187" y="28"/>
                    <a:pt x="187" y="47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187" y="171"/>
                    <a:pt x="171" y="187"/>
                    <a:pt x="152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28" y="187"/>
                    <a:pt x="12" y="171"/>
                    <a:pt x="12" y="152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28"/>
                    <a:pt x="28" y="12"/>
                    <a:pt x="47" y="12"/>
                  </a:cubicBezTo>
                  <a:close/>
                  <a:moveTo>
                    <a:pt x="162" y="27"/>
                  </a:moveTo>
                  <a:cubicBezTo>
                    <a:pt x="156" y="27"/>
                    <a:pt x="152" y="32"/>
                    <a:pt x="152" y="37"/>
                  </a:cubicBezTo>
                  <a:cubicBezTo>
                    <a:pt x="152" y="43"/>
                    <a:pt x="156" y="48"/>
                    <a:pt x="162" y="48"/>
                  </a:cubicBezTo>
                  <a:cubicBezTo>
                    <a:pt x="168" y="48"/>
                    <a:pt x="173" y="43"/>
                    <a:pt x="173" y="37"/>
                  </a:cubicBezTo>
                  <a:cubicBezTo>
                    <a:pt x="173" y="32"/>
                    <a:pt x="168" y="27"/>
                    <a:pt x="162" y="27"/>
                  </a:cubicBezTo>
                  <a:close/>
                  <a:moveTo>
                    <a:pt x="163" y="100"/>
                  </a:moveTo>
                  <a:cubicBezTo>
                    <a:pt x="163" y="64"/>
                    <a:pt x="135" y="36"/>
                    <a:pt x="99" y="36"/>
                  </a:cubicBezTo>
                  <a:cubicBezTo>
                    <a:pt x="64" y="36"/>
                    <a:pt x="35" y="64"/>
                    <a:pt x="35" y="100"/>
                  </a:cubicBezTo>
                  <a:cubicBezTo>
                    <a:pt x="35" y="135"/>
                    <a:pt x="64" y="164"/>
                    <a:pt x="99" y="164"/>
                  </a:cubicBezTo>
                  <a:cubicBezTo>
                    <a:pt x="135" y="164"/>
                    <a:pt x="163" y="135"/>
                    <a:pt x="163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01DB2CC-6680-AB58-44EA-DF265753FC9C}"/>
              </a:ext>
            </a:extLst>
          </p:cNvPr>
          <p:cNvSpPr txBox="1"/>
          <p:nvPr/>
        </p:nvSpPr>
        <p:spPr>
          <a:xfrm>
            <a:off x="6711844" y="4072060"/>
            <a:ext cx="3029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/>
                </a:solidFill>
              </a:rPr>
              <a:t>utm.my</a:t>
            </a:r>
          </a:p>
        </p:txBody>
      </p:sp>
      <p:sp>
        <p:nvSpPr>
          <p:cNvPr id="25" name="Shape 2865">
            <a:extLst>
              <a:ext uri="{FF2B5EF4-FFF2-40B4-BE49-F238E27FC236}">
                <a16:creationId xmlns:a16="http://schemas.microsoft.com/office/drawing/2014/main" id="{123F8921-49CA-90DB-32D1-C5AA4C985D01}"/>
              </a:ext>
            </a:extLst>
          </p:cNvPr>
          <p:cNvSpPr/>
          <p:nvPr/>
        </p:nvSpPr>
        <p:spPr>
          <a:xfrm>
            <a:off x="3720466" y="407695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6" name="Shape 2861">
            <a:extLst>
              <a:ext uri="{FF2B5EF4-FFF2-40B4-BE49-F238E27FC236}">
                <a16:creationId xmlns:a16="http://schemas.microsoft.com/office/drawing/2014/main" id="{1380BA52-67A1-3ED5-42D9-2A461EBA05A8}"/>
              </a:ext>
            </a:extLst>
          </p:cNvPr>
          <p:cNvSpPr/>
          <p:nvPr/>
        </p:nvSpPr>
        <p:spPr>
          <a:xfrm>
            <a:off x="4072196" y="407695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970F175F-7AF7-89EA-112A-720572DAA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3684" y="4070864"/>
            <a:ext cx="289182" cy="2891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BBE6196-BF2A-FEBF-C038-9FC0BED4A868}"/>
              </a:ext>
            </a:extLst>
          </p:cNvPr>
          <p:cNvSpPr txBox="1"/>
          <p:nvPr/>
        </p:nvSpPr>
        <p:spPr>
          <a:xfrm>
            <a:off x="7819166" y="4069364"/>
            <a:ext cx="1861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bg1"/>
                </a:solidFill>
              </a:rPr>
              <a:t>utmofficial</a:t>
            </a:r>
            <a:endParaRPr lang="en-MY" sz="1200" dirty="0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08DA86B-1F79-234F-1249-1C05AE9EA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9397" y="4076956"/>
            <a:ext cx="289182" cy="2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22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B157DB-0E20-C91B-03FA-D7566439C751}"/>
              </a:ext>
            </a:extLst>
          </p:cNvPr>
          <p:cNvSpPr txBox="1"/>
          <p:nvPr/>
        </p:nvSpPr>
        <p:spPr>
          <a:xfrm>
            <a:off x="3580969" y="3188549"/>
            <a:ext cx="561685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Video Presentation Link:</a:t>
            </a:r>
          </a:p>
          <a:p>
            <a:r>
              <a:rPr lang="en-US" sz="3200" dirty="0">
                <a:hlinkClick r:id="rId2"/>
              </a:rPr>
              <a:t>https://youtu.be/KhbUoRJMH0Y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1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C33507F-306A-4550-E549-C869A96AD1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3147" y="886030"/>
            <a:ext cx="3775708" cy="7499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/>
              <a:t>PROBLEM</a:t>
            </a:r>
            <a:r>
              <a:rPr lang="en-US" b="1" dirty="0"/>
              <a:t> BACKGROUND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5E698A-0049-78A0-7E7E-D51BF2E6D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5B94C75-D085-A2F4-64CF-5C1C25A9E94B}"/>
              </a:ext>
            </a:extLst>
          </p:cNvPr>
          <p:cNvSpPr/>
          <p:nvPr/>
        </p:nvSpPr>
        <p:spPr>
          <a:xfrm>
            <a:off x="674916" y="2839200"/>
            <a:ext cx="1436914" cy="1284514"/>
          </a:xfrm>
          <a:prstGeom prst="roundRect">
            <a:avLst/>
          </a:prstGeom>
          <a:solidFill>
            <a:srgbClr val="C9C9F2"/>
          </a:solidFill>
          <a:ln>
            <a:solidFill>
              <a:srgbClr val="C9C9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Delays Caused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5DEA5A-9DC4-4BF5-4A8C-FC279CE714FB}"/>
              </a:ext>
            </a:extLst>
          </p:cNvPr>
          <p:cNvSpPr/>
          <p:nvPr/>
        </p:nvSpPr>
        <p:spPr>
          <a:xfrm>
            <a:off x="2481945" y="2181181"/>
            <a:ext cx="1436914" cy="749980"/>
          </a:xfrm>
          <a:prstGeom prst="roundRect">
            <a:avLst/>
          </a:prstGeom>
          <a:solidFill>
            <a:srgbClr val="C9DDF2"/>
          </a:solidFill>
          <a:ln>
            <a:solidFill>
              <a:srgbClr val="C9DD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E708E5A-8B4D-44D9-F276-753033C04568}"/>
              </a:ext>
            </a:extLst>
          </p:cNvPr>
          <p:cNvSpPr/>
          <p:nvPr/>
        </p:nvSpPr>
        <p:spPr>
          <a:xfrm>
            <a:off x="2481945" y="3090705"/>
            <a:ext cx="1436914" cy="749980"/>
          </a:xfrm>
          <a:prstGeom prst="roundRect">
            <a:avLst/>
          </a:prstGeom>
          <a:solidFill>
            <a:srgbClr val="F2C7D0"/>
          </a:solidFill>
          <a:ln>
            <a:solidFill>
              <a:srgbClr val="F2C7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technical issue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D4F9DE-7ECC-EFED-E504-C48E918F2393}"/>
              </a:ext>
            </a:extLst>
          </p:cNvPr>
          <p:cNvSpPr/>
          <p:nvPr/>
        </p:nvSpPr>
        <p:spPr>
          <a:xfrm>
            <a:off x="2481945" y="4035493"/>
            <a:ext cx="1436914" cy="749980"/>
          </a:xfrm>
          <a:prstGeom prst="roundRect">
            <a:avLst/>
          </a:prstGeom>
          <a:solidFill>
            <a:srgbClr val="E7CAF1"/>
          </a:solidFill>
          <a:ln>
            <a:solidFill>
              <a:srgbClr val="E7CA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congestion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BCB009C-85B4-2AA6-C84F-D5C3796BD463}"/>
              </a:ext>
            </a:extLst>
          </p:cNvPr>
          <p:cNvSpPr/>
          <p:nvPr/>
        </p:nvSpPr>
        <p:spPr>
          <a:xfrm>
            <a:off x="429761" y="5090571"/>
            <a:ext cx="5541282" cy="11376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Traditional methods lack of accuracy and adaptability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76A90B7-A13E-1942-3573-B534261F30FA}"/>
              </a:ext>
            </a:extLst>
          </p:cNvPr>
          <p:cNvSpPr/>
          <p:nvPr/>
        </p:nvSpPr>
        <p:spPr>
          <a:xfrm>
            <a:off x="5971043" y="2291331"/>
            <a:ext cx="5666239" cy="24332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MY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Current systems are reactive, not predictive.</a:t>
            </a:r>
            <a:endParaRPr lang="en-MY" sz="18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MY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Need for data-driven solutions using ML.</a:t>
            </a:r>
            <a:endParaRPr lang="en-MY" sz="18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MY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Goal: Forecast delays proactively for better decision-making.</a:t>
            </a:r>
            <a:endParaRPr lang="en-MY" sz="18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0972E9-5DE3-F4C9-E51A-C40BD2B4F6D1}"/>
              </a:ext>
            </a:extLst>
          </p:cNvPr>
          <p:cNvSpPr txBox="1"/>
          <p:nvPr/>
        </p:nvSpPr>
        <p:spPr>
          <a:xfrm>
            <a:off x="7243281" y="750013"/>
            <a:ext cx="3462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PROBLEM STATEMENT</a:t>
            </a:r>
            <a:endParaRPr lang="en-US" sz="4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814B29-821E-9AFC-82A5-DF59B3275A0F}"/>
              </a:ext>
            </a:extLst>
          </p:cNvPr>
          <p:cNvCxnSpPr>
            <a:stCxn id="3" idx="0"/>
            <a:endCxn id="4" idx="1"/>
          </p:cNvCxnSpPr>
          <p:nvPr/>
        </p:nvCxnSpPr>
        <p:spPr>
          <a:xfrm flipV="1">
            <a:off x="1393373" y="2556171"/>
            <a:ext cx="1088572" cy="283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5F02F4-8614-480B-6808-81FC88A66473}"/>
              </a:ext>
            </a:extLst>
          </p:cNvPr>
          <p:cNvCxnSpPr>
            <a:cxnSpLocks/>
            <a:stCxn id="3" idx="2"/>
            <a:endCxn id="9" idx="1"/>
          </p:cNvCxnSpPr>
          <p:nvPr/>
        </p:nvCxnSpPr>
        <p:spPr>
          <a:xfrm>
            <a:off x="1393373" y="4123714"/>
            <a:ext cx="1088572" cy="286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F6E983-63A5-7CF2-A31F-560BA08921B3}"/>
              </a:ext>
            </a:extLst>
          </p:cNvPr>
          <p:cNvCxnSpPr>
            <a:stCxn id="3" idx="3"/>
            <a:endCxn id="5" idx="1"/>
          </p:cNvCxnSpPr>
          <p:nvPr/>
        </p:nvCxnSpPr>
        <p:spPr>
          <a:xfrm flipV="1">
            <a:off x="2111830" y="3465695"/>
            <a:ext cx="370115" cy="15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359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">
            <a:extLst>
              <a:ext uri="{FF2B5EF4-FFF2-40B4-BE49-F238E27FC236}">
                <a16:creationId xmlns:a16="http://schemas.microsoft.com/office/drawing/2014/main" id="{6A6FAA6A-D5A2-D497-081C-DCE5B7811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7625"/>
            <a:ext cx="10515600" cy="962932"/>
          </a:xfrm>
        </p:spPr>
        <p:txBody>
          <a:bodyPr/>
          <a:lstStyle/>
          <a:p>
            <a:r>
              <a:rPr lang="en-US" b="1" dirty="0"/>
              <a:t>RESEARCH GOAL &amp; OBJECTIVE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9D8A22-FDE9-03B0-EABB-6E05E539B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BEFA9A8-25BD-D1A6-513B-086857820852}"/>
              </a:ext>
            </a:extLst>
          </p:cNvPr>
          <p:cNvSpPr/>
          <p:nvPr/>
        </p:nvSpPr>
        <p:spPr>
          <a:xfrm>
            <a:off x="2220686" y="1981200"/>
            <a:ext cx="7685314" cy="762000"/>
          </a:xfrm>
          <a:prstGeom prst="roundRect">
            <a:avLst/>
          </a:prstGeom>
          <a:solidFill>
            <a:srgbClr val="8EBAEA"/>
          </a:solidFill>
          <a:ln>
            <a:solidFill>
              <a:srgbClr val="8EBA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 build and compare machine learning models to predict flight delays</a:t>
            </a:r>
            <a:r>
              <a:rPr lang="en-MY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F3136E-8120-A8B2-760B-CD31F6E8EB34}"/>
              </a:ext>
            </a:extLst>
          </p:cNvPr>
          <p:cNvSpPr/>
          <p:nvPr/>
        </p:nvSpPr>
        <p:spPr>
          <a:xfrm>
            <a:off x="4659086" y="3249497"/>
            <a:ext cx="2808514" cy="1981200"/>
          </a:xfrm>
          <a:prstGeom prst="roundRect">
            <a:avLst/>
          </a:prstGeom>
          <a:solidFill>
            <a:srgbClr val="5BA0E8"/>
          </a:solidFill>
          <a:ln>
            <a:solidFill>
              <a:srgbClr val="5BA0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MY" dirty="0"/>
              <a:t>Apply and compare Random Forest, </a:t>
            </a:r>
            <a:r>
              <a:rPr lang="en-MY" dirty="0" err="1"/>
              <a:t>XGBoost</a:t>
            </a:r>
            <a:r>
              <a:rPr lang="en-MY" dirty="0"/>
              <a:t>, ATT-BI-LSTM.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0F93D1-564C-408E-3198-52F64F134217}"/>
              </a:ext>
            </a:extLst>
          </p:cNvPr>
          <p:cNvSpPr/>
          <p:nvPr/>
        </p:nvSpPr>
        <p:spPr>
          <a:xfrm>
            <a:off x="1480457" y="3249497"/>
            <a:ext cx="2808514" cy="1981200"/>
          </a:xfrm>
          <a:prstGeom prst="roundRect">
            <a:avLst/>
          </a:prstGeom>
          <a:solidFill>
            <a:srgbClr val="54BEE8"/>
          </a:solidFill>
          <a:ln>
            <a:solidFill>
              <a:srgbClr val="54BE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Collect and preprocess flight/weather data</a:t>
            </a:r>
            <a:r>
              <a:rPr lang="en-MY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A26503-2634-344F-CC22-8E4B3D658ADB}"/>
              </a:ext>
            </a:extLst>
          </p:cNvPr>
          <p:cNvSpPr/>
          <p:nvPr/>
        </p:nvSpPr>
        <p:spPr>
          <a:xfrm>
            <a:off x="7837715" y="3249497"/>
            <a:ext cx="2808514" cy="1981200"/>
          </a:xfrm>
          <a:prstGeom prst="roundRect">
            <a:avLst/>
          </a:prstGeom>
          <a:solidFill>
            <a:srgbClr val="3186EC"/>
          </a:solidFill>
          <a:ln>
            <a:solidFill>
              <a:srgbClr val="3186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MY" dirty="0"/>
          </a:p>
          <a:p>
            <a:pPr lvl="1"/>
            <a:r>
              <a:rPr lang="en-MY" dirty="0"/>
              <a:t>Identify best model via evaluation metrics.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43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3130D-87BD-83C5-8D6D-2BBC08DCE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">
            <a:extLst>
              <a:ext uri="{FF2B5EF4-FFF2-40B4-BE49-F238E27FC236}">
                <a16:creationId xmlns:a16="http://schemas.microsoft.com/office/drawing/2014/main" id="{1DC5AA64-9168-630E-E1EC-BF4166B40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7625"/>
            <a:ext cx="10515600" cy="962932"/>
          </a:xfrm>
        </p:spPr>
        <p:txBody>
          <a:bodyPr/>
          <a:lstStyle/>
          <a:p>
            <a:r>
              <a:rPr lang="en-US" b="1" dirty="0"/>
              <a:t>SCOPE OF RESEARCH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16C2F1-7899-93A1-8785-4A464BFD8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72B09B-ADA2-D25E-AC7A-AA7A635B90AB}"/>
              </a:ext>
            </a:extLst>
          </p:cNvPr>
          <p:cNvSpPr/>
          <p:nvPr/>
        </p:nvSpPr>
        <p:spPr>
          <a:xfrm>
            <a:off x="4781006" y="2438400"/>
            <a:ext cx="2808514" cy="1981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Excludes real-time or unscheduled flight data.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E6FE01C-D637-0EEC-2B97-A40495CD46AC}"/>
              </a:ext>
            </a:extLst>
          </p:cNvPr>
          <p:cNvSpPr/>
          <p:nvPr/>
        </p:nvSpPr>
        <p:spPr>
          <a:xfrm>
            <a:off x="1602377" y="2438400"/>
            <a:ext cx="2808514" cy="19812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800" kern="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Focus on historical structured data (Nov 2019–Dec 2020).</a:t>
            </a:r>
            <a:endParaRPr lang="en-MY" sz="1800" kern="100" dirty="0">
              <a:solidFill>
                <a:schemeClr val="bg1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FA7AE4-7782-A124-7153-7DEB2049D0BA}"/>
              </a:ext>
            </a:extLst>
          </p:cNvPr>
          <p:cNvSpPr/>
          <p:nvPr/>
        </p:nvSpPr>
        <p:spPr>
          <a:xfrm>
            <a:off x="7959635" y="2438400"/>
            <a:ext cx="2808514" cy="19812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Supervised ML techniques only.</a:t>
            </a:r>
          </a:p>
        </p:txBody>
      </p:sp>
    </p:spTree>
    <p:extLst>
      <p:ext uri="{BB962C8B-B14F-4D97-AF65-F5344CB8AC3E}">
        <p14:creationId xmlns:p14="http://schemas.microsoft.com/office/powerpoint/2010/main" val="1656421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812CF-61BE-A88B-76FD-2E1C6A88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819"/>
          </a:xfrm>
        </p:spPr>
        <p:txBody>
          <a:bodyPr/>
          <a:lstStyle/>
          <a:p>
            <a:r>
              <a:rPr lang="en-US" b="1" dirty="0"/>
              <a:t>REPORT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E74E3-D0F6-B1D8-B1C2-A1D968A23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8B0E4DDF-D943-4658-CF9F-71F1B05BCD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829199"/>
              </p:ext>
            </p:extLst>
          </p:nvPr>
        </p:nvGraphicFramePr>
        <p:xfrm>
          <a:off x="1952171" y="1449355"/>
          <a:ext cx="8287657" cy="4788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6695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98773A-5415-C408-A866-2B6074B2D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041"/>
            <a:ext cx="10515600" cy="875845"/>
          </a:xfrm>
        </p:spPr>
        <p:txBody>
          <a:bodyPr/>
          <a:lstStyle/>
          <a:p>
            <a:pPr algn="ctr"/>
            <a:r>
              <a:rPr lang="en-US" b="1" dirty="0"/>
              <a:t>LITERATURE REVIEW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0AB747-AA72-E2C8-0E02-81D2DB480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905872"/>
              </p:ext>
            </p:extLst>
          </p:nvPr>
        </p:nvGraphicFramePr>
        <p:xfrm>
          <a:off x="1088571" y="1153884"/>
          <a:ext cx="10265230" cy="456057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435173">
                  <a:extLst>
                    <a:ext uri="{9D8B030D-6E8A-4147-A177-3AD203B41FA5}">
                      <a16:colId xmlns:a16="http://schemas.microsoft.com/office/drawing/2014/main" val="160167304"/>
                    </a:ext>
                  </a:extLst>
                </a:gridCol>
                <a:gridCol w="2962656">
                  <a:extLst>
                    <a:ext uri="{9D8B030D-6E8A-4147-A177-3AD203B41FA5}">
                      <a16:colId xmlns:a16="http://schemas.microsoft.com/office/drawing/2014/main" val="1750770981"/>
                    </a:ext>
                  </a:extLst>
                </a:gridCol>
                <a:gridCol w="621792">
                  <a:extLst>
                    <a:ext uri="{9D8B030D-6E8A-4147-A177-3AD203B41FA5}">
                      <a16:colId xmlns:a16="http://schemas.microsoft.com/office/drawing/2014/main" val="3600544741"/>
                    </a:ext>
                  </a:extLst>
                </a:gridCol>
                <a:gridCol w="3192563">
                  <a:extLst>
                    <a:ext uri="{9D8B030D-6E8A-4147-A177-3AD203B41FA5}">
                      <a16:colId xmlns:a16="http://schemas.microsoft.com/office/drawing/2014/main" val="2095824076"/>
                    </a:ext>
                  </a:extLst>
                </a:gridCol>
                <a:gridCol w="2053046">
                  <a:extLst>
                    <a:ext uri="{9D8B030D-6E8A-4147-A177-3AD203B41FA5}">
                      <a16:colId xmlns:a16="http://schemas.microsoft.com/office/drawing/2014/main" val="51385801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Research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Research 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97464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1400" dirty="0"/>
                        <a:t>Yazdi, M.,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Flight Delay Prediction Based on Deep Learning and Levenberg-Marquardt Algorithm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U.S. flight data (5 years of historical flight schedules) from </a:t>
                      </a:r>
                      <a:r>
                        <a:rPr lang="en-US" sz="1400" dirty="0" err="1"/>
                        <a:t>theBureau</a:t>
                      </a:r>
                      <a:r>
                        <a:rPr lang="en-US" sz="1400" dirty="0"/>
                        <a:t> of Transportation Statistics. Includes 27 attributes (e.g., flight dates, delays, weather, airports, taxi times).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Deep Learning and Levenberg-Marquardt Algorithm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93099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1400" dirty="0"/>
                        <a:t>Zhe Zheng, Wenbin Wei, </a:t>
                      </a:r>
                      <a:r>
                        <a:rPr lang="en-US" sz="1400" dirty="0" err="1"/>
                        <a:t>Minghua</a:t>
                      </a:r>
                      <a:r>
                        <a:rPr lang="en-US" sz="1400" dirty="0"/>
                        <a:t> 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 Comparative Analysis of Delay Propagation on Departure and Arrival Flights for a Chinese Case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400" b="0" u="none" strike="noStrike" dirty="0">
                          <a:solidFill>
                            <a:srgbClr val="1D1D20"/>
                          </a:solidFill>
                          <a:effectLst/>
                        </a:rPr>
                        <a:t>Flight-level records (2016) from the </a:t>
                      </a:r>
                      <a:r>
                        <a:rPr lang="en-MY" sz="1400" b="0" u="none" strike="noStrike" dirty="0">
                          <a:solidFill>
                            <a:srgbClr val="111827"/>
                          </a:solidFill>
                          <a:effectLst/>
                        </a:rPr>
                        <a:t>Air Traffic Management Bureau of CAAC</a:t>
                      </a:r>
                      <a:r>
                        <a:rPr lang="en-MY" sz="1400" b="0" u="none" strike="noStrike" dirty="0">
                          <a:solidFill>
                            <a:srgbClr val="1D1D20"/>
                          </a:solidFill>
                          <a:effectLst/>
                        </a:rPr>
                        <a:t>, covering 1,469,909 flights between top 30 Chinese airports. </a:t>
                      </a:r>
                      <a:r>
                        <a:rPr lang="en-MY" sz="1400" b="0" u="none" strike="noStrike" dirty="0">
                          <a:solidFill>
                            <a:srgbClr val="111827"/>
                          </a:solidFill>
                          <a:effectLst/>
                        </a:rPr>
                        <a:t>METAR weather reports</a:t>
                      </a:r>
                      <a:r>
                        <a:rPr lang="en-MY" sz="1400" b="0" u="none" strike="noStrike" dirty="0">
                          <a:solidFill>
                            <a:srgbClr val="1D1D20"/>
                          </a:solidFill>
                          <a:effectLst/>
                        </a:rPr>
                        <a:t>(temperature, wind speed, visibility, convective weather) for these airports.</a:t>
                      </a:r>
                      <a:endParaRPr lang="en-MY" sz="1400" b="0" i="0" u="none" strike="noStrike" dirty="0">
                        <a:solidFill>
                          <a:srgbClr val="1D1D2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Econometric models: Ordinary Least Squares (OLS) regression with clustered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16518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 fontAlgn="ctr"/>
                      <a:r>
                        <a:rPr lang="en-MY" sz="1400" b="0" u="none" strike="noStrike" dirty="0">
                          <a:solidFill>
                            <a:srgbClr val="1D1D20"/>
                          </a:solidFill>
                          <a:effectLst/>
                        </a:rPr>
                        <a:t>Zhan Shu</a:t>
                      </a:r>
                      <a:endParaRPr lang="en-MY" sz="1400" b="0" i="0" u="none" strike="noStrike" dirty="0">
                        <a:solidFill>
                          <a:srgbClr val="1D1D2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Analysis of Flight Delay and Cancellation Prediction Based on Machine Learning Model</a:t>
                      </a:r>
                      <a:endParaRPr lang="en-MY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400" b="0" u="none" strike="noStrike" dirty="0">
                          <a:solidFill>
                            <a:srgbClr val="111827"/>
                          </a:solidFill>
                          <a:effectLst/>
                        </a:rPr>
                        <a:t>Kaggle dataset</a:t>
                      </a:r>
                      <a:r>
                        <a:rPr lang="en-MY" sz="1400" b="0" u="none" strike="noStrike" dirty="0">
                          <a:solidFill>
                            <a:srgbClr val="1D1D20"/>
                          </a:solidFill>
                          <a:effectLst/>
                        </a:rPr>
                        <a:t>(2018 U.S. domestic flights): Includes 27 attributes (e.g., flight dates, delays, weather, airline IDs, airports, taxi times). Focus on 2018 data (subset of 2009–2018 dataset).</a:t>
                      </a:r>
                      <a:endParaRPr lang="en-MY" sz="1400" b="0" i="0" u="none" strike="noStrike" dirty="0">
                        <a:solidFill>
                          <a:srgbClr val="1D1D20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400" b="0" u="none" strike="noStrike" dirty="0">
                          <a:solidFill>
                            <a:srgbClr val="1D1D20"/>
                          </a:solidFill>
                          <a:effectLst/>
                        </a:rPr>
                        <a:t>Random Forest Classifier, Logistic Regression, Naive Bayes. </a:t>
                      </a:r>
                      <a:r>
                        <a:rPr lang="en-MY" sz="1400" b="0" u="none" strike="noStrike" dirty="0">
                          <a:solidFill>
                            <a:srgbClr val="111827"/>
                          </a:solidFill>
                          <a:effectLst/>
                        </a:rPr>
                        <a:t>Regression (delay prediction)</a:t>
                      </a:r>
                      <a:r>
                        <a:rPr lang="en-MY" sz="1400" b="0" u="none" strike="noStrike" dirty="0">
                          <a:solidFill>
                            <a:srgbClr val="1D1D20"/>
                          </a:solidFill>
                          <a:effectLst/>
                        </a:rPr>
                        <a:t>: Random Forest Regressor, Linear Regression. Evaluated via ROC-AUC and MSE.</a:t>
                      </a:r>
                      <a:endParaRPr lang="en-MY" sz="1400" b="0" i="0" u="none" strike="noStrike" dirty="0">
                        <a:solidFill>
                          <a:srgbClr val="111827"/>
                        </a:solidFill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8628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555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7CD42-CF1A-1075-89BB-90EDBD234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1EAEA2-4674-DBB8-DD67-E515CA03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041"/>
            <a:ext cx="10515600" cy="875845"/>
          </a:xfrm>
        </p:spPr>
        <p:txBody>
          <a:bodyPr/>
          <a:lstStyle/>
          <a:p>
            <a:pPr algn="ctr"/>
            <a:r>
              <a:rPr lang="en-US" b="1" dirty="0"/>
              <a:t>LITERATURE REVIEW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BB6793-BA07-67D9-280A-ACCE548BE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579965"/>
              </p:ext>
            </p:extLst>
          </p:nvPr>
        </p:nvGraphicFramePr>
        <p:xfrm>
          <a:off x="1088571" y="1153884"/>
          <a:ext cx="10265230" cy="5332095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435173">
                  <a:extLst>
                    <a:ext uri="{9D8B030D-6E8A-4147-A177-3AD203B41FA5}">
                      <a16:colId xmlns:a16="http://schemas.microsoft.com/office/drawing/2014/main" val="160167304"/>
                    </a:ext>
                  </a:extLst>
                </a:gridCol>
                <a:gridCol w="2962656">
                  <a:extLst>
                    <a:ext uri="{9D8B030D-6E8A-4147-A177-3AD203B41FA5}">
                      <a16:colId xmlns:a16="http://schemas.microsoft.com/office/drawing/2014/main" val="1750770981"/>
                    </a:ext>
                  </a:extLst>
                </a:gridCol>
                <a:gridCol w="621792">
                  <a:extLst>
                    <a:ext uri="{9D8B030D-6E8A-4147-A177-3AD203B41FA5}">
                      <a16:colId xmlns:a16="http://schemas.microsoft.com/office/drawing/2014/main" val="3600544741"/>
                    </a:ext>
                  </a:extLst>
                </a:gridCol>
                <a:gridCol w="3192563">
                  <a:extLst>
                    <a:ext uri="{9D8B030D-6E8A-4147-A177-3AD203B41FA5}">
                      <a16:colId xmlns:a16="http://schemas.microsoft.com/office/drawing/2014/main" val="2095824076"/>
                    </a:ext>
                  </a:extLst>
                </a:gridCol>
                <a:gridCol w="2053046">
                  <a:extLst>
                    <a:ext uri="{9D8B030D-6E8A-4147-A177-3AD203B41FA5}">
                      <a16:colId xmlns:a16="http://schemas.microsoft.com/office/drawing/2014/main" val="51385801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Research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Research 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97464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 fontAlgn="ctr"/>
                      <a:r>
                        <a:rPr lang="en-MY" sz="1400" b="0" u="none" strike="noStrike" dirty="0">
                          <a:solidFill>
                            <a:srgbClr val="1D1D20"/>
                          </a:solidFill>
                          <a:effectLst/>
                        </a:rPr>
                        <a:t>Gui, G., et al. (School of Electronic and Information Engineering, </a:t>
                      </a:r>
                      <a:r>
                        <a:rPr lang="en-MY" sz="1400" b="0" u="none" strike="noStrike" dirty="0" err="1">
                          <a:solidFill>
                            <a:srgbClr val="1D1D20"/>
                          </a:solidFill>
                          <a:effectLst/>
                        </a:rPr>
                        <a:t>Beihang</a:t>
                      </a:r>
                      <a:r>
                        <a:rPr lang="en-MY" sz="1400" b="0" u="none" strike="noStrike" dirty="0">
                          <a:solidFill>
                            <a:srgbClr val="1D1D20"/>
                          </a:solidFill>
                          <a:effectLst/>
                        </a:rPr>
                        <a:t> University, China)</a:t>
                      </a:r>
                      <a:endParaRPr lang="en-MY" sz="1400" b="0" i="0" u="none" strike="noStrike" dirty="0">
                        <a:solidFill>
                          <a:srgbClr val="1D1D2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Flight Delay Prediction Based on Aviation Big Data and Machine Learning</a:t>
                      </a:r>
                      <a:endParaRPr lang="en-MY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2019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400" b="0" u="none" strike="noStrike" dirty="0">
                          <a:solidFill>
                            <a:srgbClr val="111827"/>
                          </a:solidFill>
                          <a:effectLst/>
                        </a:rPr>
                        <a:t>ADS-B messages </a:t>
                      </a:r>
                      <a:r>
                        <a:rPr lang="en-MY" sz="1400" b="0" u="none" strike="noStrike" dirty="0">
                          <a:solidFill>
                            <a:srgbClr val="1D1D20"/>
                          </a:solidFill>
                          <a:effectLst/>
                        </a:rPr>
                        <a:t>integrated with weather, flight schedules, and airport information. </a:t>
                      </a:r>
                      <a:r>
                        <a:rPr lang="en-MY" sz="1400" b="0" u="none" strike="noStrike" dirty="0">
                          <a:solidFill>
                            <a:srgbClr val="111827"/>
                          </a:solidFill>
                          <a:effectLst/>
                        </a:rPr>
                        <a:t>Timeframe</a:t>
                      </a:r>
                      <a:r>
                        <a:rPr lang="en-MY" sz="1400" b="0" u="none" strike="noStrike" dirty="0">
                          <a:solidFill>
                            <a:srgbClr val="1D1D20"/>
                          </a:solidFill>
                          <a:effectLst/>
                        </a:rPr>
                        <a:t>: December 2018–May 2019. </a:t>
                      </a:r>
                      <a:r>
                        <a:rPr lang="en-MY" sz="1400" b="0" u="none" strike="noStrike" dirty="0">
                          <a:solidFill>
                            <a:srgbClr val="111827"/>
                          </a:solidFill>
                          <a:effectLst/>
                        </a:rPr>
                        <a:t>Size</a:t>
                      </a:r>
                      <a:r>
                        <a:rPr lang="en-MY" sz="1400" b="0" u="none" strike="noStrike" dirty="0">
                          <a:solidFill>
                            <a:srgbClr val="1D1D20"/>
                          </a:solidFill>
                          <a:effectLst/>
                        </a:rPr>
                        <a:t>: 5,761 flight records (3,368 no-delay, 2,393 delayed). </a:t>
                      </a:r>
                      <a:r>
                        <a:rPr lang="en-MY" sz="1400" b="0" u="none" strike="noStrike" dirty="0" err="1">
                          <a:solidFill>
                            <a:srgbClr val="1D1D20"/>
                          </a:solidFill>
                          <a:effectLst/>
                        </a:rPr>
                        <a:t>Covers</a:t>
                      </a:r>
                      <a:r>
                        <a:rPr lang="en-MY" sz="1400" b="0" u="none" strike="noStrike" dirty="0" err="1">
                          <a:solidFill>
                            <a:srgbClr val="111827"/>
                          </a:solidFill>
                          <a:effectLst/>
                        </a:rPr>
                        <a:t>all</a:t>
                      </a:r>
                      <a:r>
                        <a:rPr lang="en-MY" sz="1400" b="0" u="none" strike="noStrike" dirty="0">
                          <a:solidFill>
                            <a:srgbClr val="111827"/>
                          </a:solidFill>
                          <a:effectLst/>
                        </a:rPr>
                        <a:t> routes/airports </a:t>
                      </a:r>
                      <a:r>
                        <a:rPr lang="en-MY" sz="1400" b="0" u="none" strike="noStrike" dirty="0">
                          <a:solidFill>
                            <a:srgbClr val="1D1D20"/>
                          </a:solidFill>
                          <a:effectLst/>
                        </a:rPr>
                        <a:t>within the ADS-B platform.</a:t>
                      </a:r>
                      <a:endParaRPr lang="en-MY" sz="1400" b="0" i="0" u="none" strike="noStrike" dirty="0">
                        <a:solidFill>
                          <a:srgbClr val="1D1D2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400" b="0" u="none" strike="noStrike" dirty="0">
                          <a:solidFill>
                            <a:srgbClr val="111827"/>
                          </a:solidFill>
                          <a:effectLst/>
                        </a:rPr>
                        <a:t>LSTM-based architectures</a:t>
                      </a:r>
                      <a:r>
                        <a:rPr lang="en-MY" sz="1400" b="0" u="none" strike="noStrike" dirty="0">
                          <a:solidFill>
                            <a:srgbClr val="1D1D20"/>
                          </a:solidFill>
                          <a:effectLst/>
                        </a:rPr>
                        <a:t>: Standard LSTM, LSTM with fully connected layers, LSTM with dropout layers. </a:t>
                      </a:r>
                      <a:r>
                        <a:rPr lang="en-MY" sz="1400" b="0" u="none" strike="noStrike" dirty="0">
                          <a:solidFill>
                            <a:srgbClr val="111827"/>
                          </a:solidFill>
                          <a:effectLst/>
                        </a:rPr>
                        <a:t>Random Forest classifier.</a:t>
                      </a:r>
                      <a:endParaRPr lang="en-MY" sz="1400" b="0" i="0" u="none" strike="noStrike" dirty="0">
                        <a:solidFill>
                          <a:srgbClr val="111827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293099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 fontAlgn="ctr"/>
                      <a:r>
                        <a:rPr lang="en-MY" sz="1400" b="0" u="none" strike="noStrike" dirty="0">
                          <a:solidFill>
                            <a:srgbClr val="1D1D20"/>
                          </a:solidFill>
                          <a:effectLst/>
                        </a:rPr>
                        <a:t>Mamdouh, M., Ezzat, M., </a:t>
                      </a:r>
                      <a:r>
                        <a:rPr lang="en-MY" sz="1400" b="0" u="none" strike="noStrike" dirty="0" err="1">
                          <a:solidFill>
                            <a:srgbClr val="1D1D20"/>
                          </a:solidFill>
                          <a:effectLst/>
                        </a:rPr>
                        <a:t>Hefny</a:t>
                      </a:r>
                      <a:r>
                        <a:rPr lang="en-MY" sz="1400" b="0" u="none" strike="noStrike" dirty="0">
                          <a:solidFill>
                            <a:srgbClr val="1D1D20"/>
                          </a:solidFill>
                          <a:effectLst/>
                        </a:rPr>
                        <a:t>, H., et al. (Department of Computer Science, Helwan University, Egypt)</a:t>
                      </a:r>
                      <a:endParaRPr lang="en-MY" sz="1400" b="0" i="0" u="none" strike="noStrike" dirty="0">
                        <a:solidFill>
                          <a:srgbClr val="1D1D2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Improving Flight Delays Prediction by Developing Attention-Based Bidirectional LSTM Network</a:t>
                      </a:r>
                      <a:endParaRPr lang="en-MY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2024 </a:t>
                      </a:r>
                      <a:endParaRPr lang="en-MY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400" b="0" u="none" strike="noStrike" dirty="0">
                          <a:solidFill>
                            <a:srgbClr val="111827"/>
                          </a:solidFill>
                          <a:effectLst/>
                        </a:rPr>
                        <a:t>US flight data </a:t>
                      </a:r>
                      <a:r>
                        <a:rPr lang="en-MY" sz="1400" b="0" u="none" strike="noStrike" dirty="0">
                          <a:solidFill>
                            <a:srgbClr val="1D1D20"/>
                          </a:solidFill>
                          <a:effectLst/>
                        </a:rPr>
                        <a:t>(2019–2020) integrated with </a:t>
                      </a:r>
                      <a:r>
                        <a:rPr lang="en-MY" sz="1400" b="0" u="none" strike="noStrike" dirty="0">
                          <a:solidFill>
                            <a:srgbClr val="111827"/>
                          </a:solidFill>
                          <a:effectLst/>
                        </a:rPr>
                        <a:t>weather features</a:t>
                      </a:r>
                      <a:r>
                        <a:rPr lang="en-MY" sz="1400" b="0" u="none" strike="noStrike" dirty="0">
                          <a:solidFill>
                            <a:srgbClr val="1D1D20"/>
                          </a:solidFill>
                          <a:effectLst/>
                        </a:rPr>
                        <a:t>(wind, temperature, precipitation.</a:t>
                      </a:r>
                      <a:endParaRPr lang="en-MY" sz="1400" b="0" i="0" u="none" strike="noStrike" dirty="0">
                        <a:solidFill>
                          <a:srgbClr val="1D1D2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400" b="0" u="none" strike="noStrike" dirty="0">
                          <a:solidFill>
                            <a:srgbClr val="111827"/>
                          </a:solidFill>
                          <a:effectLst/>
                        </a:rPr>
                        <a:t>Primary </a:t>
                      </a:r>
                      <a:r>
                        <a:rPr lang="en-MY" sz="1400" b="0" u="none" strike="noStrike" dirty="0" err="1">
                          <a:solidFill>
                            <a:srgbClr val="111827"/>
                          </a:solidFill>
                          <a:effectLst/>
                        </a:rPr>
                        <a:t>model</a:t>
                      </a:r>
                      <a:r>
                        <a:rPr lang="en-MY" sz="1400" b="0" u="none" strike="noStrike" dirty="0" err="1">
                          <a:solidFill>
                            <a:srgbClr val="1D1D20"/>
                          </a:solidFill>
                          <a:effectLst/>
                        </a:rPr>
                        <a:t>:</a:t>
                      </a:r>
                      <a:r>
                        <a:rPr lang="en-MY" sz="1400" b="0" u="none" strike="noStrike" dirty="0" err="1">
                          <a:solidFill>
                            <a:srgbClr val="111827"/>
                          </a:solidFill>
                          <a:effectLst/>
                        </a:rPr>
                        <a:t>Attention-based</a:t>
                      </a:r>
                      <a:r>
                        <a:rPr lang="en-MY" sz="1400" b="0" u="none" strike="noStrike" dirty="0">
                          <a:solidFill>
                            <a:srgbClr val="111827"/>
                          </a:solidFill>
                          <a:effectLst/>
                        </a:rPr>
                        <a:t> Bidirectional LSTM (ATT-BI-LSTM)</a:t>
                      </a:r>
                      <a:r>
                        <a:rPr lang="en-MY" sz="1400" b="0" u="none" strike="noStrike" dirty="0">
                          <a:solidFill>
                            <a:srgbClr val="1D1D20"/>
                          </a:solidFill>
                          <a:effectLst/>
                        </a:rPr>
                        <a:t>. </a:t>
                      </a:r>
                      <a:r>
                        <a:rPr lang="en-MY" sz="1400" b="0" u="none" strike="noStrike" dirty="0">
                          <a:solidFill>
                            <a:srgbClr val="111827"/>
                          </a:solidFill>
                          <a:effectLst/>
                        </a:rPr>
                        <a:t>Comparative models</a:t>
                      </a:r>
                      <a:r>
                        <a:rPr lang="en-MY" sz="1400" b="0" u="none" strike="noStrike" dirty="0">
                          <a:solidFill>
                            <a:srgbClr val="1D1D20"/>
                          </a:solidFill>
                          <a:effectLst/>
                        </a:rPr>
                        <a:t>: GRU, RNN, LSTM, ATT-LSTM, Deep LSTM, and hybrid models (PSO+LSTM, ACO+LSTM, etc.). </a:t>
                      </a:r>
                      <a:endParaRPr lang="en-MY" sz="1400" b="0" i="0" u="none" strike="noStrike" dirty="0">
                        <a:solidFill>
                          <a:srgbClr val="111827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616518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 fontAlgn="ctr"/>
                      <a:r>
                        <a:rPr lang="en-MY" sz="1400" b="0" u="none" strike="noStrike" dirty="0">
                          <a:solidFill>
                            <a:srgbClr val="1D1D20"/>
                          </a:solidFill>
                          <a:effectLst/>
                        </a:rPr>
                        <a:t>Ahmad Adib </a:t>
                      </a:r>
                      <a:r>
                        <a:rPr lang="en-MY" sz="1400" b="0" u="none" strike="noStrike" dirty="0" err="1">
                          <a:solidFill>
                            <a:srgbClr val="1D1D20"/>
                          </a:solidFill>
                          <a:effectLst/>
                        </a:rPr>
                        <a:t>Baihaqi</a:t>
                      </a:r>
                      <a:r>
                        <a:rPr lang="en-MY" sz="1400" b="0" u="none" strike="noStrike" dirty="0">
                          <a:solidFill>
                            <a:srgbClr val="1D1D20"/>
                          </a:solidFill>
                          <a:effectLst/>
                        </a:rPr>
                        <a:t> Shukri, Syarifah Adilah Mohamed Yusoff, Saiful Nizam Warris, Mohd </a:t>
                      </a:r>
                      <a:r>
                        <a:rPr lang="en-MY" sz="1400" b="0" u="none" strike="noStrike" dirty="0" err="1">
                          <a:solidFill>
                            <a:srgbClr val="1D1D20"/>
                          </a:solidFill>
                          <a:effectLst/>
                        </a:rPr>
                        <a:t>Saifulnizam</a:t>
                      </a:r>
                      <a:r>
                        <a:rPr lang="en-MY" sz="1400" b="0" u="none" strike="noStrike" dirty="0">
                          <a:solidFill>
                            <a:srgbClr val="1D1D20"/>
                          </a:solidFill>
                          <a:effectLst/>
                        </a:rPr>
                        <a:t> Abu Bakar, Rozita Kadar</a:t>
                      </a:r>
                      <a:endParaRPr lang="en-MY" sz="1400" b="0" i="0" u="none" strike="noStrike" dirty="0">
                        <a:solidFill>
                          <a:srgbClr val="1D1D2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Machine Learning Approach of Predicting Airline Flight Delay Using Naive Bayes Algorithm</a:t>
                      </a:r>
                      <a:endParaRPr lang="en-MY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2024</a:t>
                      </a:r>
                      <a:endParaRPr lang="en-MY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400" b="0" u="none" strike="noStrike" dirty="0">
                          <a:solidFill>
                            <a:srgbClr val="1D1D20"/>
                          </a:solidFill>
                          <a:effectLst/>
                        </a:rPr>
                        <a:t>2020 flight dataset with </a:t>
                      </a:r>
                      <a:r>
                        <a:rPr lang="en-MY" sz="1400" b="0" u="none" strike="noStrike" dirty="0">
                          <a:solidFill>
                            <a:srgbClr val="111827"/>
                          </a:solidFill>
                          <a:effectLst/>
                        </a:rPr>
                        <a:t>28,821 samples </a:t>
                      </a:r>
                      <a:r>
                        <a:rPr lang="en-MY" sz="1400" b="0" u="none" strike="noStrike" dirty="0">
                          <a:solidFill>
                            <a:srgbClr val="1D1D20"/>
                          </a:solidFill>
                          <a:effectLst/>
                        </a:rPr>
                        <a:t>and </a:t>
                      </a:r>
                      <a:r>
                        <a:rPr lang="en-MY" sz="1400" b="0" u="none" strike="noStrike" dirty="0">
                          <a:solidFill>
                            <a:srgbClr val="111827"/>
                          </a:solidFill>
                          <a:effectLst/>
                        </a:rPr>
                        <a:t>23 attributes </a:t>
                      </a:r>
                      <a:r>
                        <a:rPr lang="en-MY" sz="1400" b="0" u="none" strike="noStrike" dirty="0">
                          <a:solidFill>
                            <a:srgbClr val="1D1D20"/>
                          </a:solidFill>
                          <a:effectLst/>
                        </a:rPr>
                        <a:t>(e.g., departure/arrival delays, weather, flight schedules). </a:t>
                      </a:r>
                      <a:endParaRPr lang="en-MY" sz="1400" b="0" i="0" u="none" strike="noStrike" dirty="0">
                        <a:solidFill>
                          <a:srgbClr val="1D1D2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400" b="0" u="none" strike="noStrike" dirty="0">
                          <a:solidFill>
                            <a:srgbClr val="111827"/>
                          </a:solidFill>
                          <a:effectLst/>
                        </a:rPr>
                        <a:t>Naive Bayes algorithm </a:t>
                      </a:r>
                      <a:r>
                        <a:rPr lang="en-MY" sz="1400" b="0" u="none" strike="noStrike" dirty="0">
                          <a:solidFill>
                            <a:srgbClr val="1D1D20"/>
                          </a:solidFill>
                          <a:effectLst/>
                        </a:rPr>
                        <a:t>for classification.</a:t>
                      </a:r>
                      <a:endParaRPr lang="en-MY" sz="1400" b="0" i="0" u="none" strike="noStrike" dirty="0">
                        <a:solidFill>
                          <a:srgbClr val="111827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8628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770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96BF0F0-7AA6-7644-1B51-1FC29B06C41E}"/>
              </a:ext>
            </a:extLst>
          </p:cNvPr>
          <p:cNvSpPr/>
          <p:nvPr/>
        </p:nvSpPr>
        <p:spPr>
          <a:xfrm>
            <a:off x="4921643" y="508934"/>
            <a:ext cx="1616840" cy="2031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14FF9-D7BB-1A20-9F4B-D9E6B4B8F09E}"/>
              </a:ext>
            </a:extLst>
          </p:cNvPr>
          <p:cNvSpPr/>
          <p:nvPr/>
        </p:nvSpPr>
        <p:spPr>
          <a:xfrm>
            <a:off x="4128446" y="959965"/>
            <a:ext cx="3216294" cy="209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Topic Selection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4C33C2-D627-DE2F-BCA7-52EFB725F0E9}"/>
              </a:ext>
            </a:extLst>
          </p:cNvPr>
          <p:cNvSpPr/>
          <p:nvPr/>
        </p:nvSpPr>
        <p:spPr>
          <a:xfrm>
            <a:off x="4143156" y="1913864"/>
            <a:ext cx="3216294" cy="209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Prediction </a:t>
            </a:r>
            <a:r>
              <a:rPr lang="en-US" sz="1600">
                <a:solidFill>
                  <a:schemeClr val="tx1"/>
                </a:solidFill>
              </a:rPr>
              <a:t>and Modeling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338D76-289F-0AFB-A36F-688BA5F54263}"/>
              </a:ext>
            </a:extLst>
          </p:cNvPr>
          <p:cNvSpPr/>
          <p:nvPr/>
        </p:nvSpPr>
        <p:spPr>
          <a:xfrm>
            <a:off x="4143151" y="1700693"/>
            <a:ext cx="3216294" cy="209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 Machine Learning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2A5D2B-05A6-0A22-B484-5F89C5A78C9E}"/>
              </a:ext>
            </a:extLst>
          </p:cNvPr>
          <p:cNvSpPr/>
          <p:nvPr/>
        </p:nvSpPr>
        <p:spPr>
          <a:xfrm>
            <a:off x="4143151" y="1487119"/>
            <a:ext cx="3216294" cy="209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Literature Review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7B46FF-0856-8DAB-8D4E-BD82AB995521}"/>
              </a:ext>
            </a:extLst>
          </p:cNvPr>
          <p:cNvSpPr/>
          <p:nvPr/>
        </p:nvSpPr>
        <p:spPr>
          <a:xfrm>
            <a:off x="4143157" y="2346805"/>
            <a:ext cx="3216294" cy="209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Challenges and </a:t>
            </a:r>
            <a:r>
              <a:rPr lang="en-US" sz="1600">
                <a:solidFill>
                  <a:schemeClr val="tx1"/>
                </a:solidFill>
              </a:rPr>
              <a:t>Future Scope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A4AAEA-11C7-8B7E-A696-237E788BE7D9}"/>
              </a:ext>
            </a:extLst>
          </p:cNvPr>
          <p:cNvSpPr/>
          <p:nvPr/>
        </p:nvSpPr>
        <p:spPr>
          <a:xfrm>
            <a:off x="4121890" y="2820804"/>
            <a:ext cx="3216294" cy="209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Data Acquisition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838033-4E56-D7A4-0772-4876BDAB994F}"/>
              </a:ext>
            </a:extLst>
          </p:cNvPr>
          <p:cNvSpPr/>
          <p:nvPr/>
        </p:nvSpPr>
        <p:spPr>
          <a:xfrm>
            <a:off x="4143151" y="4131272"/>
            <a:ext cx="3216294" cy="209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Data Derivations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CB7376-7E57-85D1-3193-B33C5DC427BF}"/>
              </a:ext>
            </a:extLst>
          </p:cNvPr>
          <p:cNvSpPr/>
          <p:nvPr/>
        </p:nvSpPr>
        <p:spPr>
          <a:xfrm>
            <a:off x="4143151" y="4355757"/>
            <a:ext cx="3216294" cy="209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Setup Machine Learning Model</a:t>
            </a:r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F9D8583D-EB67-BEE7-93EA-4085595C1692}"/>
              </a:ext>
            </a:extLst>
          </p:cNvPr>
          <p:cNvSpPr/>
          <p:nvPr/>
        </p:nvSpPr>
        <p:spPr>
          <a:xfrm>
            <a:off x="4121756" y="3278154"/>
            <a:ext cx="3223280" cy="542505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Data Cleaning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7DE0CC-0A83-F49B-322E-366CA4AA5E3A}"/>
              </a:ext>
            </a:extLst>
          </p:cNvPr>
          <p:cNvSpPr/>
          <p:nvPr/>
        </p:nvSpPr>
        <p:spPr>
          <a:xfrm>
            <a:off x="4128446" y="5096467"/>
            <a:ext cx="3216294" cy="209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Model Development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28A984-BFB4-F29E-7C14-7494DD3DD75E}"/>
              </a:ext>
            </a:extLst>
          </p:cNvPr>
          <p:cNvSpPr/>
          <p:nvPr/>
        </p:nvSpPr>
        <p:spPr>
          <a:xfrm>
            <a:off x="4149681" y="5964024"/>
            <a:ext cx="3216294" cy="209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Model Evaluate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62548BC-ADC3-268F-20D7-0A9745D4C477}"/>
              </a:ext>
            </a:extLst>
          </p:cNvPr>
          <p:cNvSpPr/>
          <p:nvPr/>
        </p:nvSpPr>
        <p:spPr>
          <a:xfrm>
            <a:off x="4921617" y="6552984"/>
            <a:ext cx="1616840" cy="2031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End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881925-0CB3-E723-0AA6-D3FF81CC82A3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>
            <a:off x="5730063" y="712089"/>
            <a:ext cx="6530" cy="24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4E5B55-6ECB-7A35-5F49-F43E291DB725}"/>
              </a:ext>
            </a:extLst>
          </p:cNvPr>
          <p:cNvCxnSpPr>
            <a:cxnSpLocks/>
          </p:cNvCxnSpPr>
          <p:nvPr/>
        </p:nvCxnSpPr>
        <p:spPr>
          <a:xfrm>
            <a:off x="5751298" y="1173573"/>
            <a:ext cx="6530" cy="24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12B3F9-470C-3A73-7CE0-4AAD4A45A238}"/>
              </a:ext>
            </a:extLst>
          </p:cNvPr>
          <p:cNvCxnSpPr>
            <a:cxnSpLocks/>
          </p:cNvCxnSpPr>
          <p:nvPr/>
        </p:nvCxnSpPr>
        <p:spPr>
          <a:xfrm>
            <a:off x="5741520" y="2122946"/>
            <a:ext cx="6530" cy="24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3C96E1-A61D-AAC3-F2FC-E015F325AE6B}"/>
              </a:ext>
            </a:extLst>
          </p:cNvPr>
          <p:cNvCxnSpPr>
            <a:cxnSpLocks/>
          </p:cNvCxnSpPr>
          <p:nvPr/>
        </p:nvCxnSpPr>
        <p:spPr>
          <a:xfrm>
            <a:off x="5752430" y="2570305"/>
            <a:ext cx="6530" cy="24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2015E3F-6F34-E828-1DBA-264D39ABA3A0}"/>
              </a:ext>
            </a:extLst>
          </p:cNvPr>
          <p:cNvCxnSpPr>
            <a:cxnSpLocks/>
          </p:cNvCxnSpPr>
          <p:nvPr/>
        </p:nvCxnSpPr>
        <p:spPr>
          <a:xfrm>
            <a:off x="5735993" y="3035498"/>
            <a:ext cx="6530" cy="24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D91155-EE08-F45B-321D-238F6BD6BE58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5741520" y="3822531"/>
            <a:ext cx="9778" cy="308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711CA27-0F12-DD11-3950-2D7CEBF3C9A3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 flipH="1">
            <a:off x="5736593" y="4565261"/>
            <a:ext cx="14705" cy="53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55D726A-2343-8EA9-62FC-F0DF2F754485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5736593" y="5305971"/>
            <a:ext cx="21235" cy="658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AFA7752-902E-F527-6B93-172EEDB25ED0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5730037" y="6173528"/>
            <a:ext cx="27791" cy="379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089D8E2-DF7A-F746-438F-1643E9FC0043}"/>
              </a:ext>
            </a:extLst>
          </p:cNvPr>
          <p:cNvCxnSpPr>
            <a:cxnSpLocks/>
          </p:cNvCxnSpPr>
          <p:nvPr/>
        </p:nvCxnSpPr>
        <p:spPr>
          <a:xfrm flipH="1" flipV="1">
            <a:off x="3347884" y="3544297"/>
            <a:ext cx="773872" cy="5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4DA3C1E-7134-4077-7090-CA1D4BE54427}"/>
              </a:ext>
            </a:extLst>
          </p:cNvPr>
          <p:cNvCxnSpPr>
            <a:cxnSpLocks/>
          </p:cNvCxnSpPr>
          <p:nvPr/>
        </p:nvCxnSpPr>
        <p:spPr>
          <a:xfrm flipV="1">
            <a:off x="3347884" y="2925556"/>
            <a:ext cx="0" cy="623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D89C715-45F0-D9B9-D3EA-CB8EEA4FF194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347884" y="2925556"/>
            <a:ext cx="7740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6944C4B-21F6-9C94-2B24-B5708F50E48E}"/>
              </a:ext>
            </a:extLst>
          </p:cNvPr>
          <p:cNvCxnSpPr>
            <a:cxnSpLocks/>
          </p:cNvCxnSpPr>
          <p:nvPr/>
        </p:nvCxnSpPr>
        <p:spPr>
          <a:xfrm>
            <a:off x="1002890" y="1297511"/>
            <a:ext cx="7020233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497E073-8F9F-6B38-2599-5CA603933DA6}"/>
              </a:ext>
            </a:extLst>
          </p:cNvPr>
          <p:cNvCxnSpPr>
            <a:cxnSpLocks/>
          </p:cNvCxnSpPr>
          <p:nvPr/>
        </p:nvCxnSpPr>
        <p:spPr>
          <a:xfrm>
            <a:off x="1002889" y="2686173"/>
            <a:ext cx="7020233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ADC4297-7BF8-F745-DB5A-990A0FD59CF0}"/>
              </a:ext>
            </a:extLst>
          </p:cNvPr>
          <p:cNvCxnSpPr>
            <a:cxnSpLocks/>
          </p:cNvCxnSpPr>
          <p:nvPr/>
        </p:nvCxnSpPr>
        <p:spPr>
          <a:xfrm>
            <a:off x="1002889" y="3934410"/>
            <a:ext cx="7020233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102484B-5A5E-26AF-0994-CBF768580A57}"/>
              </a:ext>
            </a:extLst>
          </p:cNvPr>
          <p:cNvCxnSpPr>
            <a:cxnSpLocks/>
          </p:cNvCxnSpPr>
          <p:nvPr/>
        </p:nvCxnSpPr>
        <p:spPr>
          <a:xfrm>
            <a:off x="1002889" y="4689199"/>
            <a:ext cx="7020233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FEB503A-222F-63FE-EBCF-E7F504A4F106}"/>
              </a:ext>
            </a:extLst>
          </p:cNvPr>
          <p:cNvCxnSpPr>
            <a:cxnSpLocks/>
          </p:cNvCxnSpPr>
          <p:nvPr/>
        </p:nvCxnSpPr>
        <p:spPr>
          <a:xfrm>
            <a:off x="1002889" y="5634997"/>
            <a:ext cx="7020233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F92B913-D03D-D0DB-F008-F1A89FA34C59}"/>
              </a:ext>
            </a:extLst>
          </p:cNvPr>
          <p:cNvSpPr txBox="1"/>
          <p:nvPr/>
        </p:nvSpPr>
        <p:spPr>
          <a:xfrm>
            <a:off x="1002889" y="1309090"/>
            <a:ext cx="3552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Phase 1: Planning and Initial Study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1CB07D-9D66-C4E9-E199-E08140006DB8}"/>
              </a:ext>
            </a:extLst>
          </p:cNvPr>
          <p:cNvSpPr txBox="1"/>
          <p:nvPr/>
        </p:nvSpPr>
        <p:spPr>
          <a:xfrm>
            <a:off x="1002889" y="2684809"/>
            <a:ext cx="3552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Phase 2: Data Preparation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AE522FD-F2B2-AA99-32E0-A240568206C3}"/>
              </a:ext>
            </a:extLst>
          </p:cNvPr>
          <p:cNvSpPr txBox="1"/>
          <p:nvPr/>
        </p:nvSpPr>
        <p:spPr>
          <a:xfrm>
            <a:off x="1002889" y="3940539"/>
            <a:ext cx="3552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Phase 3: Data Derivation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CD13C5-CC27-6DC4-2031-E916457A928F}"/>
              </a:ext>
            </a:extLst>
          </p:cNvPr>
          <p:cNvSpPr txBox="1"/>
          <p:nvPr/>
        </p:nvSpPr>
        <p:spPr>
          <a:xfrm>
            <a:off x="1002889" y="4702331"/>
            <a:ext cx="3552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Phase 4: Model Development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B50B85-3078-387F-3AB3-B8C81FCF2B19}"/>
              </a:ext>
            </a:extLst>
          </p:cNvPr>
          <p:cNvSpPr txBox="1"/>
          <p:nvPr/>
        </p:nvSpPr>
        <p:spPr>
          <a:xfrm>
            <a:off x="1002889" y="5604614"/>
            <a:ext cx="3552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Phase 5: Model Evaluation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F6145E3-D76E-0407-2331-A52311C35AED}"/>
              </a:ext>
            </a:extLst>
          </p:cNvPr>
          <p:cNvSpPr txBox="1"/>
          <p:nvPr/>
        </p:nvSpPr>
        <p:spPr>
          <a:xfrm>
            <a:off x="6400068" y="3698573"/>
            <a:ext cx="386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D92B5E-5CCB-8FA6-6F17-D34672F0A0F0}"/>
              </a:ext>
            </a:extLst>
          </p:cNvPr>
          <p:cNvSpPr txBox="1"/>
          <p:nvPr/>
        </p:nvSpPr>
        <p:spPr>
          <a:xfrm flipH="1">
            <a:off x="3016186" y="3095713"/>
            <a:ext cx="626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E44E42E-F9CC-A55C-D5B1-F8DA2D593FF8}"/>
              </a:ext>
            </a:extLst>
          </p:cNvPr>
          <p:cNvSpPr txBox="1"/>
          <p:nvPr/>
        </p:nvSpPr>
        <p:spPr>
          <a:xfrm>
            <a:off x="8354820" y="1297152"/>
            <a:ext cx="346141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2000" dirty="0">
                <a:latin typeface="Calibri" panose="020F0502020204030204" pitchFamily="34" charset="0"/>
                <a:cs typeface="Calibri" panose="020F0502020204030204" pitchFamily="34" charset="0"/>
              </a:rPr>
              <a:t>This research framework includes the following steps: </a:t>
            </a:r>
          </a:p>
          <a:p>
            <a:pPr algn="ctr"/>
            <a:r>
              <a:rPr lang="en-MY" sz="2000" dirty="0">
                <a:latin typeface="Calibri" panose="020F0502020204030204" pitchFamily="34" charset="0"/>
                <a:cs typeface="Calibri" panose="020F0502020204030204" pitchFamily="34" charset="0"/>
              </a:rPr>
              <a:t>1.Problem Definition and Literature Review </a:t>
            </a:r>
          </a:p>
          <a:p>
            <a:pPr algn="ctr"/>
            <a:r>
              <a:rPr lang="en-MY" sz="2000" dirty="0">
                <a:latin typeface="Calibri" panose="020F0502020204030204" pitchFamily="34" charset="0"/>
                <a:cs typeface="Calibri" panose="020F0502020204030204" pitchFamily="34" charset="0"/>
              </a:rPr>
              <a:t>2. Data Collection: </a:t>
            </a:r>
            <a:r>
              <a:rPr lang="en-MY" sz="2000" b="0" i="0" dirty="0">
                <a:solidFill>
                  <a:srgbClr val="2C2C3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Gather flight and weather data specific to Malaysia.</a:t>
            </a:r>
            <a:endParaRPr lang="en-MY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MY" sz="2000" dirty="0">
                <a:latin typeface="Calibri" panose="020F0502020204030204" pitchFamily="34" charset="0"/>
                <a:cs typeface="Calibri" panose="020F0502020204030204" pitchFamily="34" charset="0"/>
              </a:rPr>
              <a:t>3. Data Pre-processing: </a:t>
            </a:r>
            <a:r>
              <a:rPr lang="en-MY" sz="2000" b="0" i="0" dirty="0">
                <a:solidFill>
                  <a:srgbClr val="2C2C3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Clean, balance, and prepare data for modelling</a:t>
            </a:r>
          </a:p>
          <a:p>
            <a:pPr algn="ctr"/>
            <a:r>
              <a:rPr lang="en-MY" sz="2000" dirty="0">
                <a:latin typeface="Calibri" panose="020F0502020204030204" pitchFamily="34" charset="0"/>
                <a:cs typeface="Calibri" panose="020F0502020204030204" pitchFamily="34" charset="0"/>
              </a:rPr>
              <a:t>4. Model Development: </a:t>
            </a:r>
            <a:r>
              <a:rPr lang="en-MY" sz="2000" b="0" i="0" dirty="0">
                <a:solidFill>
                  <a:srgbClr val="2C2C3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Clean, balance, and prepare data for modelling</a:t>
            </a:r>
            <a:r>
              <a:rPr lang="en-MY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MY" sz="2000" dirty="0">
                <a:latin typeface="Calibri" panose="020F0502020204030204" pitchFamily="34" charset="0"/>
                <a:cs typeface="Calibri" panose="020F0502020204030204" pitchFamily="34" charset="0"/>
              </a:rPr>
              <a:t>5. Model Evaluation: </a:t>
            </a:r>
            <a:r>
              <a:rPr lang="en-MY" sz="2000" b="0" i="0" dirty="0">
                <a:solidFill>
                  <a:srgbClr val="2C2C3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Compare performance and validate models.</a:t>
            </a:r>
            <a:endParaRPr lang="en-US" sz="2000" dirty="0">
              <a:latin typeface="Calibri" panose="020F0502020204030204" pitchFamily="34" charset="0"/>
              <a:ea typeface="Roboto Condensed Light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70" name="Title 3">
            <a:extLst>
              <a:ext uri="{FF2B5EF4-FFF2-40B4-BE49-F238E27FC236}">
                <a16:creationId xmlns:a16="http://schemas.microsoft.com/office/drawing/2014/main" id="{2FAD41A2-6C2B-EB5E-B024-B79C65DA7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66" y="620096"/>
            <a:ext cx="3552130" cy="47194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RESEARCH METHODOLOGY</a:t>
            </a:r>
          </a:p>
        </p:txBody>
      </p:sp>
    </p:spTree>
    <p:extLst>
      <p:ext uri="{BB962C8B-B14F-4D97-AF65-F5344CB8AC3E}">
        <p14:creationId xmlns:p14="http://schemas.microsoft.com/office/powerpoint/2010/main" val="3185706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6C1D35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6C3636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8746</TotalTime>
  <Words>1462</Words>
  <Application>Microsoft Macintosh PowerPoint</Application>
  <PresentationFormat>Widescreen</PresentationFormat>
  <Paragraphs>233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ADLaM Display</vt:lpstr>
      <vt:lpstr>Aptos</vt:lpstr>
      <vt:lpstr>Arial</vt:lpstr>
      <vt:lpstr>Calibri</vt:lpstr>
      <vt:lpstr>Montserrat Semi</vt:lpstr>
      <vt:lpstr>Source Sans Pro Light</vt:lpstr>
      <vt:lpstr>Symbol</vt:lpstr>
      <vt:lpstr>Times New Roman</vt:lpstr>
      <vt:lpstr>Office Theme</vt:lpstr>
      <vt:lpstr>PowerPoint Presentation</vt:lpstr>
      <vt:lpstr>INTRODUCTION</vt:lpstr>
      <vt:lpstr>PROBLEM BACKGROUND</vt:lpstr>
      <vt:lpstr>RESEARCH GOAL &amp; OBJECTIVE</vt:lpstr>
      <vt:lpstr>SCOPE OF RESEARCH</vt:lpstr>
      <vt:lpstr>REPORT STRUCTURE</vt:lpstr>
      <vt:lpstr>LITERATURE REVIEW</vt:lpstr>
      <vt:lpstr>LITERATURE REVIEW</vt:lpstr>
      <vt:lpstr>RESEARCH METHODOLOGY</vt:lpstr>
      <vt:lpstr>DATA PREPROCESSING</vt:lpstr>
      <vt:lpstr>OVERVIEW OF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RECOMMENDATIONS &amp; FUTURE WORK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NUR AMALINA BINTI HAMIDI</dc:creator>
  <cp:lastModifiedBy>SITI NUR ELISYA AQMAR BINTI MOHAMAD KAMAL A19SC0385</cp:lastModifiedBy>
  <cp:revision>45</cp:revision>
  <dcterms:created xsi:type="dcterms:W3CDTF">2023-12-31T03:09:43Z</dcterms:created>
  <dcterms:modified xsi:type="dcterms:W3CDTF">2025-06-29T17:58:28Z</dcterms:modified>
</cp:coreProperties>
</file>